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21"/>
  </p:notesMasterIdLst>
  <p:sldIdLst>
    <p:sldId id="330" r:id="rId6"/>
    <p:sldId id="332" r:id="rId7"/>
    <p:sldId id="612" r:id="rId8"/>
    <p:sldId id="626" r:id="rId9"/>
    <p:sldId id="613" r:id="rId10"/>
    <p:sldId id="627" r:id="rId11"/>
    <p:sldId id="617" r:id="rId12"/>
    <p:sldId id="628" r:id="rId13"/>
    <p:sldId id="625" r:id="rId14"/>
    <p:sldId id="620" r:id="rId15"/>
    <p:sldId id="624" r:id="rId16"/>
    <p:sldId id="629" r:id="rId17"/>
    <p:sldId id="630" r:id="rId18"/>
    <p:sldId id="623" r:id="rId19"/>
    <p:sldId id="616" r:id="rId20"/>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36" userDrawn="1">
          <p15:clr>
            <a:srgbClr val="A4A3A4"/>
          </p15:clr>
        </p15:guide>
        <p15:guide id="2" orient="horz" pos="792" userDrawn="1">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7E4DC"/>
    <a:srgbClr val="D6D2C4"/>
    <a:srgbClr val="9D2064"/>
    <a:srgbClr val="84BD00"/>
    <a:srgbClr val="00286F"/>
    <a:srgbClr val="3367A6"/>
    <a:srgbClr val="407EC9"/>
    <a:srgbClr val="FF0000"/>
    <a:srgbClr val="5785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2" autoAdjust="0"/>
    <p:restoredTop sz="83594" autoAdjust="0"/>
  </p:normalViewPr>
  <p:slideViewPr>
    <p:cSldViewPr snapToGrid="0">
      <p:cViewPr varScale="1">
        <p:scale>
          <a:sx n="63" d="100"/>
          <a:sy n="63" d="100"/>
        </p:scale>
        <p:origin x="1773" y="54"/>
      </p:cViewPr>
      <p:guideLst>
        <p:guide pos="336"/>
        <p:guide orient="horz" pos="792"/>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71" d="100"/>
          <a:sy n="71" d="100"/>
        </p:scale>
        <p:origin x="3477" y="24"/>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gnyteDrive\Shared\2026\Minnesota%20TRA\Valuation\Preliminary%20results\MN%20TRA%20Preliminary%20Results%20-%20Projected%20Funded%20Ratio.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r>
              <a:rPr lang="en-US" sz="1600" b="1" dirty="0">
                <a:solidFill>
                  <a:schemeClr val="tx1"/>
                </a:solidFill>
                <a:latin typeface="Arial" panose="020B0604020202020204" pitchFamily="34" charset="0"/>
                <a:cs typeface="Arial" panose="020B0604020202020204" pitchFamily="34" charset="0"/>
              </a:rPr>
              <a:t>Membership</a:t>
            </a:r>
            <a:r>
              <a:rPr lang="en-US" sz="1600" b="1" baseline="0" dirty="0">
                <a:solidFill>
                  <a:schemeClr val="tx1"/>
                </a:solidFill>
                <a:latin typeface="Arial" panose="020B0604020202020204" pitchFamily="34" charset="0"/>
                <a:cs typeface="Arial" panose="020B0604020202020204" pitchFamily="34" charset="0"/>
              </a:rPr>
              <a:t> Groups</a:t>
            </a:r>
          </a:p>
          <a:p>
            <a:pPr>
              <a:defRPr/>
            </a:pPr>
            <a:r>
              <a:rPr lang="en-US" sz="1100" b="0" baseline="0" dirty="0">
                <a:solidFill>
                  <a:schemeClr val="tx1"/>
                </a:solidFill>
                <a:latin typeface="Arial" panose="020B0604020202020204" pitchFamily="34" charset="0"/>
                <a:cs typeface="Arial" panose="020B0604020202020204" pitchFamily="34" charset="0"/>
              </a:rPr>
              <a:t>Fiscal Year 2026</a:t>
            </a:r>
            <a:endParaRPr lang="en-US" sz="1100" b="0" dirty="0">
              <a:solidFill>
                <a:schemeClr val="tx1"/>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lumMod val="50000"/>
                  <a:lumOff val="50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Sales</c:v>
                </c:pt>
              </c:strCache>
            </c:strRef>
          </c:tx>
          <c:spPr>
            <a:solidFill>
              <a:srgbClr val="83BD00"/>
            </a:solidFill>
            <a:ln w="9525" cap="flat" cmpd="sng" algn="ctr">
              <a:solidFill>
                <a:schemeClr val="accent1">
                  <a:shade val="95000"/>
                </a:schemeClr>
              </a:solidFill>
              <a:round/>
            </a:ln>
            <a:effectLst/>
          </c:spPr>
          <c:invertIfNegative val="0"/>
          <c:dPt>
            <c:idx val="0"/>
            <c:invertIfNegative val="0"/>
            <c:bubble3D val="0"/>
            <c:spPr>
              <a:solidFill>
                <a:srgbClr val="4472C4"/>
              </a:solidFill>
              <a:ln w="9525" cap="flat" cmpd="sng" algn="ctr">
                <a:solidFill>
                  <a:schemeClr val="accent1">
                    <a:shade val="95000"/>
                  </a:schemeClr>
                </a:solidFill>
                <a:round/>
              </a:ln>
              <a:effectLst/>
            </c:spPr>
            <c:extLst>
              <c:ext xmlns:c16="http://schemas.microsoft.com/office/drawing/2014/chart" uri="{C3380CC4-5D6E-409C-BE32-E72D297353CC}">
                <c16:uniqueId val="{00000001-D0EC-4C4F-98F4-56B0DDA6B9AD}"/>
              </c:ext>
            </c:extLst>
          </c:dPt>
          <c:dPt>
            <c:idx val="1"/>
            <c:invertIfNegative val="0"/>
            <c:bubble3D val="0"/>
            <c:spPr>
              <a:solidFill>
                <a:schemeClr val="accent5"/>
              </a:solidFill>
              <a:ln w="9525" cap="flat" cmpd="sng" algn="ctr">
                <a:solidFill>
                  <a:srgbClr val="83BD00"/>
                </a:solidFill>
                <a:round/>
              </a:ln>
              <a:effectLst/>
            </c:spPr>
            <c:extLst>
              <c:ext xmlns:c16="http://schemas.microsoft.com/office/drawing/2014/chart" uri="{C3380CC4-5D6E-409C-BE32-E72D297353CC}">
                <c16:uniqueId val="{00000003-D0EC-4C4F-98F4-56B0DDA6B9AD}"/>
              </c:ext>
            </c:extLst>
          </c:dPt>
          <c:dPt>
            <c:idx val="2"/>
            <c:invertIfNegative val="0"/>
            <c:bubble3D val="0"/>
            <c:spPr>
              <a:solidFill>
                <a:srgbClr val="993366"/>
              </a:solidFill>
              <a:ln w="9525" cap="flat" cmpd="sng" algn="ctr">
                <a:solidFill>
                  <a:srgbClr val="993366"/>
                </a:solidFill>
                <a:round/>
              </a:ln>
              <a:effectLst/>
            </c:spPr>
            <c:extLst>
              <c:ext xmlns:c16="http://schemas.microsoft.com/office/drawing/2014/chart" uri="{C3380CC4-5D6E-409C-BE32-E72D297353CC}">
                <c16:uniqueId val="{00000005-D0EC-4C4F-98F4-56B0DDA6B9AD}"/>
              </c:ext>
            </c:extLst>
          </c:dPt>
          <c:dLbls>
            <c:dLbl>
              <c:idx val="0"/>
              <c:layout>
                <c:manualLayout>
                  <c:x val="-0.20889523670993743"/>
                  <c:y val="-1.1604502216121838E-16"/>
                </c:manualLayout>
              </c:layout>
              <c:tx>
                <c:rich>
                  <a:bodyPr/>
                  <a:lstStyle/>
                  <a:p>
                    <a:fld id="{09483CD6-8D5C-4005-97E6-EDC1C5279B7B}" type="VALUE">
                      <a:rPr lang="en-US" sz="1600">
                        <a:solidFill>
                          <a:schemeClr val="bg1"/>
                        </a:solidFill>
                        <a:latin typeface="Arial" panose="020B0604020202020204" pitchFamily="34" charset="0"/>
                        <a:cs typeface="Arial" panose="020B0604020202020204" pitchFamily="34"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0EC-4C4F-98F4-56B0DDA6B9AD}"/>
                </c:ext>
              </c:extLst>
            </c:dLbl>
            <c:dLbl>
              <c:idx val="1"/>
              <c:layout>
                <c:manualLayout>
                  <c:x val="-0.15372464245794784"/>
                  <c:y val="0"/>
                </c:manualLayout>
              </c:layout>
              <c:tx>
                <c:rich>
                  <a:bodyPr/>
                  <a:lstStyle/>
                  <a:p>
                    <a:fld id="{393EC8B2-9D09-4044-AA65-5F80D5CC4BBD}" type="VALUE">
                      <a:rPr lang="en-US" sz="1600">
                        <a:solidFill>
                          <a:schemeClr val="bg1"/>
                        </a:solidFill>
                        <a:latin typeface="Arial" panose="020B0604020202020204" pitchFamily="34" charset="0"/>
                        <a:cs typeface="Arial" panose="020B0604020202020204" pitchFamily="34"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0EC-4C4F-98F4-56B0DDA6B9AD}"/>
                </c:ext>
              </c:extLst>
            </c:dLbl>
            <c:dLbl>
              <c:idx val="2"/>
              <c:layout>
                <c:manualLayout>
                  <c:x val="-0.21566644641859617"/>
                  <c:y val="0"/>
                </c:manualLayout>
              </c:layout>
              <c:tx>
                <c:rich>
                  <a:bodyPr/>
                  <a:lstStyle/>
                  <a:p>
                    <a:fld id="{6FCBE106-0386-4806-828B-6325C035EC35}" type="VALUE">
                      <a:rPr lang="en-US" sz="1600">
                        <a:solidFill>
                          <a:schemeClr val="bg1"/>
                        </a:solidFill>
                        <a:latin typeface="Arial" panose="020B0604020202020204" pitchFamily="34" charset="0"/>
                        <a:cs typeface="Arial" panose="020B0604020202020204" pitchFamily="34" charset="0"/>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0EC-4C4F-98F4-56B0DDA6B9AD}"/>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Sheet1!$A$2:$A$4</c:f>
              <c:strCache>
                <c:ptCount val="3"/>
                <c:pt idx="0">
                  <c:v>Benefit Recipients</c:v>
                </c:pt>
                <c:pt idx="1">
                  <c:v>Actives</c:v>
                </c:pt>
                <c:pt idx="2">
                  <c:v>Inactives</c:v>
                </c:pt>
              </c:strCache>
            </c:strRef>
          </c:cat>
          <c:val>
            <c:numRef>
              <c:f>Sheet1!$B$2:$B$4</c:f>
              <c:numCache>
                <c:formatCode>#,##0</c:formatCode>
                <c:ptCount val="3"/>
                <c:pt idx="0">
                  <c:v>71993</c:v>
                </c:pt>
                <c:pt idx="1">
                  <c:v>86557</c:v>
                </c:pt>
                <c:pt idx="2">
                  <c:v>66159</c:v>
                </c:pt>
              </c:numCache>
            </c:numRef>
          </c:val>
          <c:extLst>
            <c:ext xmlns:c16="http://schemas.microsoft.com/office/drawing/2014/chart" uri="{C3380CC4-5D6E-409C-BE32-E72D297353CC}">
              <c16:uniqueId val="{00000006-D0EC-4C4F-98F4-56B0DDA6B9AD}"/>
            </c:ext>
          </c:extLst>
        </c:ser>
        <c:dLbls>
          <c:showLegendKey val="0"/>
          <c:showVal val="0"/>
          <c:showCatName val="0"/>
          <c:showSerName val="0"/>
          <c:showPercent val="0"/>
          <c:showBubbleSize val="0"/>
        </c:dLbls>
        <c:gapWidth val="7"/>
        <c:axId val="537960672"/>
        <c:axId val="427473664"/>
      </c:barChart>
      <c:catAx>
        <c:axId val="537960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27473664"/>
        <c:crosses val="autoZero"/>
        <c:auto val="1"/>
        <c:lblAlgn val="ctr"/>
        <c:lblOffset val="100"/>
        <c:noMultiLvlLbl val="0"/>
      </c:catAx>
      <c:valAx>
        <c:axId val="427473664"/>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537960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Series 1</c:v>
                </c:pt>
              </c:strCache>
            </c:strRef>
          </c:tx>
          <c:spPr>
            <a:effectLst/>
          </c:spPr>
          <c:dPt>
            <c:idx val="0"/>
            <c:bubble3D val="0"/>
            <c:explosion val="11"/>
            <c:spPr>
              <a:solidFill>
                <a:schemeClr val="accent6"/>
              </a:solidFill>
              <a:ln>
                <a:noFill/>
              </a:ln>
              <a:effectLst/>
            </c:spPr>
            <c:extLst>
              <c:ext xmlns:c16="http://schemas.microsoft.com/office/drawing/2014/chart" uri="{C3380CC4-5D6E-409C-BE32-E72D297353CC}">
                <c16:uniqueId val="{00000001-186B-4A9F-BE08-ABA0354F1E2D}"/>
              </c:ext>
            </c:extLst>
          </c:dPt>
          <c:dPt>
            <c:idx val="1"/>
            <c:bubble3D val="0"/>
            <c:spPr>
              <a:solidFill>
                <a:schemeClr val="accent1"/>
              </a:solidFill>
              <a:ln>
                <a:noFill/>
              </a:ln>
              <a:effectLst/>
            </c:spPr>
            <c:extLst>
              <c:ext xmlns:c16="http://schemas.microsoft.com/office/drawing/2014/chart" uri="{C3380CC4-5D6E-409C-BE32-E72D297353CC}">
                <c16:uniqueId val="{00000003-186B-4A9F-BE08-ABA0354F1E2D}"/>
              </c:ext>
            </c:extLst>
          </c:dPt>
          <c:dPt>
            <c:idx val="2"/>
            <c:bubble3D val="0"/>
            <c:spPr>
              <a:solidFill>
                <a:schemeClr val="accent4"/>
              </a:solidFill>
              <a:ln>
                <a:noFill/>
              </a:ln>
              <a:effectLst/>
            </c:spPr>
            <c:extLst>
              <c:ext xmlns:c16="http://schemas.microsoft.com/office/drawing/2014/chart" uri="{C3380CC4-5D6E-409C-BE32-E72D297353CC}">
                <c16:uniqueId val="{00000005-186B-4A9F-BE08-ABA0354F1E2D}"/>
              </c:ext>
            </c:extLst>
          </c:dPt>
          <c:dLbls>
            <c:dLbl>
              <c:idx val="0"/>
              <c:layout>
                <c:manualLayout>
                  <c:x val="-0.23339698557304717"/>
                  <c:y val="-0.30297880970946428"/>
                </c:manualLayout>
              </c:layout>
              <c:tx>
                <c:rich>
                  <a:bodyPr/>
                  <a:lstStyle/>
                  <a:p>
                    <a:fld id="{BAD3BB84-63EF-4169-B848-1ACD896C0130}"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86B-4A9F-BE08-ABA0354F1E2D}"/>
                </c:ext>
              </c:extLst>
            </c:dLbl>
            <c:dLbl>
              <c:idx val="1"/>
              <c:layout>
                <c:manualLayout>
                  <c:x val="-1.8536429250904408E-2"/>
                  <c:y val="2.03605032802143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6B-4A9F-BE08-ABA0354F1E2D}"/>
                </c:ext>
              </c:extLst>
            </c:dLbl>
            <c:dLbl>
              <c:idx val="2"/>
              <c:layout>
                <c:manualLayout>
                  <c:x val="4.4949196206101938E-2"/>
                  <c:y val="2.3381082176155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6B-4A9F-BE08-ABA0354F1E2D}"/>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extLst>
          </c:dLbls>
          <c:cat>
            <c:strRef>
              <c:f>Sheet1!$A$2:$A$4</c:f>
              <c:strCache>
                <c:ptCount val="3"/>
                <c:pt idx="0">
                  <c:v>Annuitants</c:v>
                </c:pt>
                <c:pt idx="1">
                  <c:v>Survivors</c:v>
                </c:pt>
                <c:pt idx="2">
                  <c:v>Disabilitants</c:v>
                </c:pt>
              </c:strCache>
            </c:strRef>
          </c:cat>
          <c:val>
            <c:numRef>
              <c:f>Sheet1!$B$2:$B$4</c:f>
              <c:numCache>
                <c:formatCode>#,##0</c:formatCode>
                <c:ptCount val="3"/>
                <c:pt idx="0">
                  <c:v>63177</c:v>
                </c:pt>
                <c:pt idx="1">
                  <c:v>8386</c:v>
                </c:pt>
                <c:pt idx="2" formatCode="General">
                  <c:v>430</c:v>
                </c:pt>
              </c:numCache>
            </c:numRef>
          </c:val>
          <c:extLst>
            <c:ext xmlns:c16="http://schemas.microsoft.com/office/drawing/2014/chart" uri="{C3380CC4-5D6E-409C-BE32-E72D297353CC}">
              <c16:uniqueId val="{00000006-186B-4A9F-BE08-ABA0354F1E2D}"/>
            </c:ext>
          </c:extLst>
        </c:ser>
        <c:dLbls>
          <c:showLegendKey val="0"/>
          <c:showVal val="0"/>
          <c:showCatName val="0"/>
          <c:showSerName val="0"/>
          <c:showPercent val="0"/>
          <c:showBubbleSize val="0"/>
          <c:showLeaderLines val="0"/>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556776603940641"/>
          <c:y val="9.6758522931852803E-2"/>
          <c:w val="0.86125501834130402"/>
          <c:h val="0.7540411506754704"/>
        </c:manualLayout>
      </c:layout>
      <c:lineChart>
        <c:grouping val="standard"/>
        <c:varyColors val="0"/>
        <c:ser>
          <c:idx val="0"/>
          <c:order val="0"/>
          <c:tx>
            <c:v>-10% FYE 2027 Return</c:v>
          </c:tx>
          <c:spPr>
            <a:ln w="38100" cap="rnd" cmpd="sng" algn="ctr">
              <a:solidFill>
                <a:schemeClr val="accent1"/>
              </a:solidFill>
              <a:prstDash val="solid"/>
              <a:round/>
            </a:ln>
            <a:effectLst/>
          </c:spPr>
          <c:marker>
            <c:spPr>
              <a:solidFill>
                <a:schemeClr val="accent1"/>
              </a:solidFill>
              <a:ln w="12700" cap="flat" cmpd="sng" algn="ctr">
                <a:solidFill>
                  <a:schemeClr val="accent1"/>
                </a:solidFill>
                <a:prstDash val="solid"/>
                <a:round/>
              </a:ln>
              <a:effectLst/>
            </c:spPr>
          </c:marker>
          <c:cat>
            <c:numRef>
              <c:f>Sheet1!$A$5:$A$35</c:f>
              <c:numCache>
                <c:formatCode>General</c:formatCode>
                <c:ptCount val="3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numCache>
            </c:numRef>
          </c:cat>
          <c:val>
            <c:numRef>
              <c:f>Sheet1!$D$5:$D$35</c:f>
              <c:numCache>
                <c:formatCode>0.00%</c:formatCode>
                <c:ptCount val="31"/>
                <c:pt idx="0">
                  <c:v>0.81599999999999995</c:v>
                </c:pt>
                <c:pt idx="1">
                  <c:v>0.83440000000000003</c:v>
                </c:pt>
                <c:pt idx="2">
                  <c:v>0.84650000000000003</c:v>
                </c:pt>
                <c:pt idx="3">
                  <c:v>0.84730000000000005</c:v>
                </c:pt>
                <c:pt idx="4">
                  <c:v>0.84209999999999996</c:v>
                </c:pt>
                <c:pt idx="5">
                  <c:v>0.83199999999999996</c:v>
                </c:pt>
                <c:pt idx="6">
                  <c:v>0.81179999999999997</c:v>
                </c:pt>
                <c:pt idx="7">
                  <c:v>0.81879999999999997</c:v>
                </c:pt>
                <c:pt idx="8">
                  <c:v>0.82599999999999996</c:v>
                </c:pt>
                <c:pt idx="9">
                  <c:v>0.83320000000000005</c:v>
                </c:pt>
                <c:pt idx="10">
                  <c:v>0.84050000000000002</c:v>
                </c:pt>
                <c:pt idx="11">
                  <c:v>0.84789999999999999</c:v>
                </c:pt>
                <c:pt idx="12">
                  <c:v>0.85540000000000005</c:v>
                </c:pt>
                <c:pt idx="13">
                  <c:v>0.8629</c:v>
                </c:pt>
                <c:pt idx="14">
                  <c:v>0.87050000000000005</c:v>
                </c:pt>
                <c:pt idx="15">
                  <c:v>0.87819999999999998</c:v>
                </c:pt>
                <c:pt idx="16">
                  <c:v>0.88590000000000002</c:v>
                </c:pt>
                <c:pt idx="17">
                  <c:v>0.89370000000000005</c:v>
                </c:pt>
                <c:pt idx="18">
                  <c:v>0.90159999999999996</c:v>
                </c:pt>
                <c:pt idx="19">
                  <c:v>0.90959999999999996</c:v>
                </c:pt>
                <c:pt idx="20">
                  <c:v>0.91769999999999996</c:v>
                </c:pt>
                <c:pt idx="21">
                  <c:v>0.92589999999999995</c:v>
                </c:pt>
                <c:pt idx="22">
                  <c:v>0.93430000000000002</c:v>
                </c:pt>
                <c:pt idx="23">
                  <c:v>0.94279999999999997</c:v>
                </c:pt>
                <c:pt idx="24">
                  <c:v>0.9516</c:v>
                </c:pt>
                <c:pt idx="25">
                  <c:v>0.96060000000000001</c:v>
                </c:pt>
                <c:pt idx="26">
                  <c:v>0.9698</c:v>
                </c:pt>
                <c:pt idx="27">
                  <c:v>0.97929999999999995</c:v>
                </c:pt>
                <c:pt idx="28">
                  <c:v>0.98909999999999998</c:v>
                </c:pt>
                <c:pt idx="29">
                  <c:v>0.99919999999999998</c:v>
                </c:pt>
                <c:pt idx="30">
                  <c:v>1.0096000000000001</c:v>
                </c:pt>
              </c:numCache>
            </c:numRef>
          </c:val>
          <c:smooth val="0"/>
          <c:extLst>
            <c:ext xmlns:c16="http://schemas.microsoft.com/office/drawing/2014/chart" uri="{C3380CC4-5D6E-409C-BE32-E72D297353CC}">
              <c16:uniqueId val="{00000000-D484-4B6B-81E8-7A53227C4927}"/>
            </c:ext>
          </c:extLst>
        </c:ser>
        <c:ser>
          <c:idx val="1"/>
          <c:order val="1"/>
          <c:tx>
            <c:v>0% FYE 2027 Return</c:v>
          </c:tx>
          <c:spPr>
            <a:ln w="38100" cap="rnd" cmpd="sng" algn="ctr">
              <a:solidFill>
                <a:schemeClr val="accent2"/>
              </a:solidFill>
              <a:prstDash val="solid"/>
              <a:round/>
            </a:ln>
            <a:effectLst/>
          </c:spPr>
          <c:marker>
            <c:spPr>
              <a:solidFill>
                <a:schemeClr val="accent2"/>
              </a:solidFill>
              <a:ln w="12700" cap="flat" cmpd="sng" algn="ctr">
                <a:solidFill>
                  <a:schemeClr val="accent2"/>
                </a:solidFill>
                <a:prstDash val="solid"/>
                <a:round/>
              </a:ln>
              <a:effectLst/>
            </c:spPr>
          </c:marker>
          <c:cat>
            <c:numRef>
              <c:f>Sheet1!$A$5:$A$35</c:f>
              <c:numCache>
                <c:formatCode>General</c:formatCode>
                <c:ptCount val="3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numCache>
            </c:numRef>
          </c:cat>
          <c:val>
            <c:numRef>
              <c:f>Sheet1!$C$5:$C$35</c:f>
              <c:numCache>
                <c:formatCode>0.00%</c:formatCode>
                <c:ptCount val="31"/>
                <c:pt idx="0">
                  <c:v>0.81599999999999995</c:v>
                </c:pt>
                <c:pt idx="1">
                  <c:v>0.83440000000000003</c:v>
                </c:pt>
                <c:pt idx="2">
                  <c:v>0.86419999999999997</c:v>
                </c:pt>
                <c:pt idx="3">
                  <c:v>0.88739999999999997</c:v>
                </c:pt>
                <c:pt idx="4">
                  <c:v>0.90359999999999996</c:v>
                </c:pt>
                <c:pt idx="5">
                  <c:v>0.91390000000000005</c:v>
                </c:pt>
                <c:pt idx="6">
                  <c:v>0.91290000000000004</c:v>
                </c:pt>
                <c:pt idx="7">
                  <c:v>0.92320000000000002</c:v>
                </c:pt>
                <c:pt idx="8">
                  <c:v>0.93379999999999996</c:v>
                </c:pt>
                <c:pt idx="9">
                  <c:v>0.9446</c:v>
                </c:pt>
                <c:pt idx="10">
                  <c:v>0.9556</c:v>
                </c:pt>
                <c:pt idx="11">
                  <c:v>0.9667</c:v>
                </c:pt>
                <c:pt idx="12">
                  <c:v>0.97809999999999997</c:v>
                </c:pt>
                <c:pt idx="13">
                  <c:v>0.98970000000000002</c:v>
                </c:pt>
                <c:pt idx="14">
                  <c:v>1.0016</c:v>
                </c:pt>
                <c:pt idx="15">
                  <c:v>1.0129999999999999</c:v>
                </c:pt>
                <c:pt idx="16">
                  <c:v>1.0247999999999999</c:v>
                </c:pt>
                <c:pt idx="17">
                  <c:v>1.0367999999999999</c:v>
                </c:pt>
                <c:pt idx="18">
                  <c:v>1.0490999999999999</c:v>
                </c:pt>
                <c:pt idx="19">
                  <c:v>1.0617000000000001</c:v>
                </c:pt>
                <c:pt idx="20">
                  <c:v>1.0747</c:v>
                </c:pt>
                <c:pt idx="21">
                  <c:v>1.0881000000000001</c:v>
                </c:pt>
                <c:pt idx="22">
                  <c:v>1.1019000000000001</c:v>
                </c:pt>
                <c:pt idx="23">
                  <c:v>1.1161000000000001</c:v>
                </c:pt>
                <c:pt idx="24">
                  <c:v>1.1308</c:v>
                </c:pt>
                <c:pt idx="25">
                  <c:v>1.1460999999999999</c:v>
                </c:pt>
                <c:pt idx="26">
                  <c:v>1.1618999999999999</c:v>
                </c:pt>
                <c:pt idx="27">
                  <c:v>1.1782999999999999</c:v>
                </c:pt>
                <c:pt idx="28">
                  <c:v>1.1953</c:v>
                </c:pt>
                <c:pt idx="29">
                  <c:v>1.2130000000000001</c:v>
                </c:pt>
                <c:pt idx="30">
                  <c:v>1.2314000000000001</c:v>
                </c:pt>
              </c:numCache>
            </c:numRef>
          </c:val>
          <c:smooth val="0"/>
          <c:extLst>
            <c:ext xmlns:c16="http://schemas.microsoft.com/office/drawing/2014/chart" uri="{C3380CC4-5D6E-409C-BE32-E72D297353CC}">
              <c16:uniqueId val="{00000001-D484-4B6B-81E8-7A53227C4927}"/>
            </c:ext>
          </c:extLst>
        </c:ser>
        <c:ser>
          <c:idx val="2"/>
          <c:order val="2"/>
          <c:tx>
            <c:v>+7% FYE 2027 Return</c:v>
          </c:tx>
          <c:spPr>
            <a:ln w="38100" cap="rnd" cmpd="sng" algn="ctr">
              <a:solidFill>
                <a:schemeClr val="accent3"/>
              </a:solidFill>
              <a:prstDash val="solid"/>
              <a:round/>
            </a:ln>
            <a:effectLst/>
          </c:spPr>
          <c:marker>
            <c:spPr>
              <a:solidFill>
                <a:schemeClr val="accent3"/>
              </a:solidFill>
              <a:ln w="12700" cap="flat" cmpd="sng" algn="ctr">
                <a:solidFill>
                  <a:schemeClr val="accent3"/>
                </a:solidFill>
                <a:prstDash val="solid"/>
                <a:round/>
              </a:ln>
              <a:effectLst/>
            </c:spPr>
          </c:marker>
          <c:cat>
            <c:numRef>
              <c:f>Sheet1!$A$5:$A$35</c:f>
              <c:numCache>
                <c:formatCode>General</c:formatCode>
                <c:ptCount val="31"/>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numCache>
            </c:numRef>
          </c:cat>
          <c:val>
            <c:numRef>
              <c:f>Sheet1!$B$5:$B$35</c:f>
              <c:numCache>
                <c:formatCode>0.00%</c:formatCode>
                <c:ptCount val="31"/>
                <c:pt idx="0">
                  <c:v>0.81599999999999995</c:v>
                </c:pt>
                <c:pt idx="1">
                  <c:v>0.83440000000000003</c:v>
                </c:pt>
                <c:pt idx="2">
                  <c:v>0.87649999999999995</c:v>
                </c:pt>
                <c:pt idx="3">
                  <c:v>0.91549999999999998</c:v>
                </c:pt>
                <c:pt idx="4">
                  <c:v>0.94679999999999997</c:v>
                </c:pt>
                <c:pt idx="5">
                  <c:v>0.97119999999999995</c:v>
                </c:pt>
                <c:pt idx="6">
                  <c:v>0.98360000000000003</c:v>
                </c:pt>
                <c:pt idx="7">
                  <c:v>0.99639999999999995</c:v>
                </c:pt>
                <c:pt idx="8">
                  <c:v>1.0093000000000001</c:v>
                </c:pt>
                <c:pt idx="9">
                  <c:v>1.0219</c:v>
                </c:pt>
                <c:pt idx="10">
                  <c:v>1.0347</c:v>
                </c:pt>
                <c:pt idx="11">
                  <c:v>1.0478000000000001</c:v>
                </c:pt>
                <c:pt idx="12">
                  <c:v>1.0611999999999999</c:v>
                </c:pt>
                <c:pt idx="13">
                  <c:v>1.0749</c:v>
                </c:pt>
                <c:pt idx="14">
                  <c:v>1.089</c:v>
                </c:pt>
                <c:pt idx="15">
                  <c:v>1.1033999999999999</c:v>
                </c:pt>
                <c:pt idx="16">
                  <c:v>1.1182000000000001</c:v>
                </c:pt>
                <c:pt idx="17">
                  <c:v>1.1334</c:v>
                </c:pt>
                <c:pt idx="18">
                  <c:v>1.1491</c:v>
                </c:pt>
                <c:pt idx="19">
                  <c:v>1.1652</c:v>
                </c:pt>
                <c:pt idx="20">
                  <c:v>1.1818</c:v>
                </c:pt>
                <c:pt idx="21">
                  <c:v>1.1991000000000001</c:v>
                </c:pt>
                <c:pt idx="22">
                  <c:v>1.2169000000000001</c:v>
                </c:pt>
                <c:pt idx="23">
                  <c:v>1.2353000000000001</c:v>
                </c:pt>
                <c:pt idx="24">
                  <c:v>1.2544</c:v>
                </c:pt>
                <c:pt idx="25">
                  <c:v>1.2743</c:v>
                </c:pt>
                <c:pt idx="26">
                  <c:v>1.2948999999999999</c:v>
                </c:pt>
                <c:pt idx="27">
                  <c:v>1.3164</c:v>
                </c:pt>
                <c:pt idx="28">
                  <c:v>1.3387</c:v>
                </c:pt>
                <c:pt idx="29">
                  <c:v>1.3620000000000001</c:v>
                </c:pt>
                <c:pt idx="30">
                  <c:v>1.3861000000000001</c:v>
                </c:pt>
              </c:numCache>
            </c:numRef>
          </c:val>
          <c:smooth val="0"/>
          <c:extLst>
            <c:ext xmlns:c16="http://schemas.microsoft.com/office/drawing/2014/chart" uri="{C3380CC4-5D6E-409C-BE32-E72D297353CC}">
              <c16:uniqueId val="{00000002-D484-4B6B-81E8-7A53227C4927}"/>
            </c:ext>
          </c:extLst>
        </c:ser>
        <c:dLbls>
          <c:showLegendKey val="0"/>
          <c:showVal val="0"/>
          <c:showCatName val="0"/>
          <c:showSerName val="0"/>
          <c:showPercent val="0"/>
          <c:showBubbleSize val="0"/>
        </c:dLbls>
        <c:marker val="1"/>
        <c:smooth val="0"/>
        <c:axId val="-2145503744"/>
        <c:axId val="-2145503200"/>
      </c:lineChart>
      <c:catAx>
        <c:axId val="-2145503744"/>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a:ea typeface="Arial"/>
                <a:cs typeface="Arial"/>
              </a:defRPr>
            </a:pPr>
            <a:endParaRPr lang="en-US"/>
          </a:p>
        </c:txPr>
        <c:crossAx val="-2145503200"/>
        <c:crosses val="autoZero"/>
        <c:auto val="1"/>
        <c:lblAlgn val="ctr"/>
        <c:lblOffset val="100"/>
        <c:noMultiLvlLbl val="0"/>
      </c:catAx>
      <c:valAx>
        <c:axId val="-2145503200"/>
        <c:scaling>
          <c:orientation val="minMax"/>
          <c:min val="0"/>
        </c:scaling>
        <c:delete val="0"/>
        <c:axPos val="l"/>
        <c:majorGridlines>
          <c:spPr>
            <a:ln w="12700" cap="flat" cmpd="sng" algn="ctr">
              <a:solidFill>
                <a:schemeClr val="bg1">
                  <a:lumMod val="75000"/>
                </a:schemeClr>
              </a:solidFill>
              <a:prstDash val="solid"/>
              <a:round/>
            </a:ln>
            <a:effectLst/>
          </c:spPr>
        </c:majorGridlines>
        <c:title>
          <c:tx>
            <c:rich>
              <a:bodyPr rot="-5400000" spcFirstLastPara="1" vertOverflow="ellipsis" vert="horz" wrap="square" anchor="ctr" anchorCtr="1"/>
              <a:lstStyle/>
              <a:p>
                <a:pPr>
                  <a:defRPr sz="1175" b="1" i="0" u="none" strike="noStrike" kern="1200" baseline="0">
                    <a:solidFill>
                      <a:schemeClr val="tx1"/>
                    </a:solidFill>
                    <a:latin typeface="Arial"/>
                    <a:ea typeface="Arial"/>
                    <a:cs typeface="Arial"/>
                  </a:defRPr>
                </a:pPr>
                <a:r>
                  <a:rPr lang="en-US" sz="1400" dirty="0">
                    <a:solidFill>
                      <a:schemeClr val="tx1"/>
                    </a:solidFill>
                  </a:rPr>
                  <a:t>Ratio</a:t>
                </a:r>
              </a:p>
            </c:rich>
          </c:tx>
          <c:layout>
            <c:manualLayout>
              <c:xMode val="edge"/>
              <c:yMode val="edge"/>
              <c:x val="9.6306149742181567E-3"/>
              <c:y val="0.41668583923181746"/>
            </c:manualLayout>
          </c:layout>
          <c:overlay val="0"/>
          <c:spPr>
            <a:noFill/>
            <a:ln w="25400">
              <a:noFill/>
            </a:ln>
            <a:effectLst/>
          </c:spPr>
          <c:txPr>
            <a:bodyPr rot="-5400000" spcFirstLastPara="1" vertOverflow="ellipsis" vert="horz" wrap="square" anchor="ctr" anchorCtr="1"/>
            <a:lstStyle/>
            <a:p>
              <a:pPr>
                <a:defRPr sz="1175" b="1" i="0" u="none" strike="noStrike" kern="1200" baseline="0">
                  <a:solidFill>
                    <a:schemeClr val="tx1"/>
                  </a:solidFill>
                  <a:latin typeface="Arial"/>
                  <a:ea typeface="Arial"/>
                  <a:cs typeface="Arial"/>
                </a:defRPr>
              </a:pPr>
              <a:endParaRPr lang="en-US"/>
            </a:p>
          </c:txPr>
        </c:title>
        <c:numFmt formatCode="0%" sourceLinked="0"/>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Arial"/>
                <a:ea typeface="Arial"/>
                <a:cs typeface="Arial"/>
              </a:defRPr>
            </a:pPr>
            <a:endParaRPr lang="en-US"/>
          </a:p>
        </c:txPr>
        <c:crossAx val="-2145503744"/>
        <c:crosses val="autoZero"/>
        <c:crossBetween val="between"/>
      </c:valAx>
      <c:spPr>
        <a:noFill/>
        <a:ln w="12700">
          <a:noFill/>
          <a:prstDash val="solid"/>
        </a:ln>
        <a:effectLst/>
      </c:spPr>
    </c:plotArea>
    <c:legend>
      <c:legendPos val="b"/>
      <c:overlay val="0"/>
      <c:spPr>
        <a:noFill/>
        <a:ln>
          <a:noFill/>
        </a:ln>
        <a:effectLst/>
      </c:spPr>
      <c:txPr>
        <a:bodyPr rot="0" spcFirstLastPara="1" vertOverflow="ellipsis" vert="horz" wrap="square" anchor="ctr" anchorCtr="1"/>
        <a:lstStyle/>
        <a:p>
          <a:pPr>
            <a:defRPr sz="1275" b="0" i="0" u="none" strike="noStrike" kern="1200" baseline="0">
              <a:solidFill>
                <a:schemeClr val="tx1"/>
              </a:solidFill>
              <a:latin typeface="Arial"/>
              <a:ea typeface="Arial"/>
              <a:cs typeface="Arial"/>
            </a:defRPr>
          </a:pPr>
          <a:endParaRPr lang="en-US"/>
        </a:p>
      </c:txPr>
    </c:legend>
    <c:plotVisOnly val="1"/>
    <c:dispBlanksAs val="gap"/>
    <c:showDLblsOverMax val="0"/>
  </c:chart>
  <c:spPr>
    <a:noFill/>
    <a:ln w="3175" cap="flat" cmpd="sng" algn="ctr">
      <a:noFill/>
      <a:prstDash val="solid"/>
      <a:miter lim="800000"/>
    </a:ln>
    <a:effectLst/>
  </c:spPr>
  <c:txPr>
    <a:bodyPr/>
    <a:lstStyle/>
    <a:p>
      <a:pPr>
        <a:defRPr sz="1275" b="0" i="0" u="none" strike="noStrike" baseline="0">
          <a:solidFill>
            <a:srgbClr val="000000"/>
          </a:solidFill>
          <a:latin typeface="Arial"/>
          <a:ea typeface="Arial"/>
          <a:cs typeface="Aria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dirty="0">
                <a:solidFill>
                  <a:schemeClr val="tx1"/>
                </a:solidFill>
                <a:latin typeface="Arial" panose="020B0604020202020204" pitchFamily="34" charset="0"/>
                <a:cs typeface="Arial" panose="020B0604020202020204" pitchFamily="34" charset="0"/>
              </a:rPr>
              <a:t>Early Retirement Factors with 30 Years of Service</a:t>
            </a:r>
          </a:p>
        </c:rich>
      </c:tx>
      <c:layout>
        <c:manualLayout>
          <c:xMode val="edge"/>
          <c:yMode val="edge"/>
          <c:x val="0.15806864796915032"/>
          <c:y val="8.065282594374471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6510176276216974E-2"/>
          <c:y val="0.1863615569513889"/>
          <c:w val="0.88877411417322838"/>
          <c:h val="0.54041066760608347"/>
        </c:manualLayout>
      </c:layout>
      <c:lineChart>
        <c:grouping val="standard"/>
        <c:varyColors val="0"/>
        <c:ser>
          <c:idx val="0"/>
          <c:order val="0"/>
          <c:tx>
            <c:strRef>
              <c:f>Sheet1!$B$1</c:f>
              <c:strCache>
                <c:ptCount val="1"/>
                <c:pt idx="0">
                  <c:v>Unreduced Benefit</c:v>
                </c:pt>
              </c:strCache>
            </c:strRef>
          </c:tx>
          <c:spPr>
            <a:ln w="38100" cap="rnd">
              <a:solidFill>
                <a:schemeClr val="accent1"/>
              </a:solidFill>
              <a:prstDash val="lgDash"/>
              <a:round/>
            </a:ln>
            <a:effectLst/>
          </c:spPr>
          <c:marker>
            <c:symbol val="none"/>
          </c:marker>
          <c:cat>
            <c:numRef>
              <c:f>Sheet1!$A$2:$A$13</c:f>
              <c:numCache>
                <c:formatCode>General</c:formatCode>
                <c:ptCount val="12"/>
                <c:pt idx="0">
                  <c:v>55</c:v>
                </c:pt>
                <c:pt idx="1">
                  <c:v>56</c:v>
                </c:pt>
                <c:pt idx="2">
                  <c:v>57</c:v>
                </c:pt>
                <c:pt idx="3">
                  <c:v>58</c:v>
                </c:pt>
                <c:pt idx="4">
                  <c:v>59</c:v>
                </c:pt>
                <c:pt idx="5">
                  <c:v>60</c:v>
                </c:pt>
                <c:pt idx="6">
                  <c:v>61</c:v>
                </c:pt>
                <c:pt idx="7">
                  <c:v>62</c:v>
                </c:pt>
                <c:pt idx="8">
                  <c:v>63</c:v>
                </c:pt>
                <c:pt idx="9">
                  <c:v>64</c:v>
                </c:pt>
                <c:pt idx="10">
                  <c:v>65</c:v>
                </c:pt>
                <c:pt idx="11">
                  <c:v>66</c:v>
                </c:pt>
              </c:numCache>
            </c:numRef>
          </c:cat>
          <c:val>
            <c:numRef>
              <c:f>Sheet1!$B$2:$B$13</c:f>
              <c:numCache>
                <c:formatCode>0.00%</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smooth val="0"/>
          <c:extLst>
            <c:ext xmlns:c16="http://schemas.microsoft.com/office/drawing/2014/chart" uri="{C3380CC4-5D6E-409C-BE32-E72D297353CC}">
              <c16:uniqueId val="{00000000-82F1-4FCF-9127-FA527862347C}"/>
            </c:ext>
          </c:extLst>
        </c:ser>
        <c:ser>
          <c:idx val="1"/>
          <c:order val="1"/>
          <c:tx>
            <c:strRef>
              <c:f>Sheet1!$C$1</c:f>
              <c:strCache>
                <c:ptCount val="1"/>
                <c:pt idx="0">
                  <c:v>62-and-30 with NRA 66</c:v>
                </c:pt>
              </c:strCache>
            </c:strRef>
          </c:tx>
          <c:spPr>
            <a:ln w="38100" cap="rnd">
              <a:solidFill>
                <a:srgbClr val="00286F"/>
              </a:solidFill>
              <a:round/>
            </a:ln>
            <a:effectLst/>
          </c:spPr>
          <c:marker>
            <c:symbol val="none"/>
          </c:marker>
          <c:cat>
            <c:numRef>
              <c:f>Sheet1!$A$2:$A$13</c:f>
              <c:numCache>
                <c:formatCode>General</c:formatCode>
                <c:ptCount val="12"/>
                <c:pt idx="0">
                  <c:v>55</c:v>
                </c:pt>
                <c:pt idx="1">
                  <c:v>56</c:v>
                </c:pt>
                <c:pt idx="2">
                  <c:v>57</c:v>
                </c:pt>
                <c:pt idx="3">
                  <c:v>58</c:v>
                </c:pt>
                <c:pt idx="4">
                  <c:v>59</c:v>
                </c:pt>
                <c:pt idx="5">
                  <c:v>60</c:v>
                </c:pt>
                <c:pt idx="6">
                  <c:v>61</c:v>
                </c:pt>
                <c:pt idx="7">
                  <c:v>62</c:v>
                </c:pt>
                <c:pt idx="8">
                  <c:v>63</c:v>
                </c:pt>
                <c:pt idx="9">
                  <c:v>64</c:v>
                </c:pt>
                <c:pt idx="10">
                  <c:v>65</c:v>
                </c:pt>
                <c:pt idx="11">
                  <c:v>66</c:v>
                </c:pt>
              </c:numCache>
            </c:numRef>
          </c:cat>
          <c:val>
            <c:numRef>
              <c:f>Sheet1!$C$2:$C$13</c:f>
              <c:numCache>
                <c:formatCode>0.00%</c:formatCode>
                <c:ptCount val="12"/>
                <c:pt idx="0">
                  <c:v>0.35</c:v>
                </c:pt>
                <c:pt idx="1">
                  <c:v>0.39</c:v>
                </c:pt>
                <c:pt idx="2">
                  <c:v>0.43</c:v>
                </c:pt>
                <c:pt idx="3">
                  <c:v>0.47</c:v>
                </c:pt>
                <c:pt idx="4">
                  <c:v>0.51</c:v>
                </c:pt>
                <c:pt idx="5">
                  <c:v>0.57999999999999996</c:v>
                </c:pt>
                <c:pt idx="6">
                  <c:v>0.65</c:v>
                </c:pt>
                <c:pt idx="7">
                  <c:v>0.85499999999999998</c:v>
                </c:pt>
                <c:pt idx="8">
                  <c:v>0.89600000000000002</c:v>
                </c:pt>
                <c:pt idx="9">
                  <c:v>0.93300000000000005</c:v>
                </c:pt>
                <c:pt idx="10">
                  <c:v>0.96799999999999997</c:v>
                </c:pt>
                <c:pt idx="11">
                  <c:v>1</c:v>
                </c:pt>
              </c:numCache>
            </c:numRef>
          </c:val>
          <c:smooth val="0"/>
          <c:extLst>
            <c:ext xmlns:c16="http://schemas.microsoft.com/office/drawing/2014/chart" uri="{C3380CC4-5D6E-409C-BE32-E72D297353CC}">
              <c16:uniqueId val="{00000001-82F1-4FCF-9127-FA527862347C}"/>
            </c:ext>
          </c:extLst>
        </c:ser>
        <c:ser>
          <c:idx val="2"/>
          <c:order val="2"/>
          <c:tx>
            <c:strRef>
              <c:f>Sheet1!$D$1</c:f>
              <c:strCache>
                <c:ptCount val="1"/>
                <c:pt idx="0">
                  <c:v>62-and-30 with NRA 65</c:v>
                </c:pt>
              </c:strCache>
            </c:strRef>
          </c:tx>
          <c:spPr>
            <a:ln w="38100" cap="rnd">
              <a:solidFill>
                <a:schemeClr val="accent3"/>
              </a:solidFill>
              <a:prstDash val="sysDash"/>
              <a:round/>
            </a:ln>
            <a:effectLst/>
          </c:spPr>
          <c:marker>
            <c:symbol val="none"/>
          </c:marker>
          <c:cat>
            <c:numRef>
              <c:f>Sheet1!$A$2:$A$13</c:f>
              <c:numCache>
                <c:formatCode>General</c:formatCode>
                <c:ptCount val="12"/>
                <c:pt idx="0">
                  <c:v>55</c:v>
                </c:pt>
                <c:pt idx="1">
                  <c:v>56</c:v>
                </c:pt>
                <c:pt idx="2">
                  <c:v>57</c:v>
                </c:pt>
                <c:pt idx="3">
                  <c:v>58</c:v>
                </c:pt>
                <c:pt idx="4">
                  <c:v>59</c:v>
                </c:pt>
                <c:pt idx="5">
                  <c:v>60</c:v>
                </c:pt>
                <c:pt idx="6">
                  <c:v>61</c:v>
                </c:pt>
                <c:pt idx="7">
                  <c:v>62</c:v>
                </c:pt>
                <c:pt idx="8">
                  <c:v>63</c:v>
                </c:pt>
                <c:pt idx="9">
                  <c:v>64</c:v>
                </c:pt>
                <c:pt idx="10">
                  <c:v>65</c:v>
                </c:pt>
                <c:pt idx="11">
                  <c:v>66</c:v>
                </c:pt>
              </c:numCache>
            </c:numRef>
          </c:cat>
          <c:val>
            <c:numRef>
              <c:f>Sheet1!$D$2:$D$13</c:f>
              <c:numCache>
                <c:formatCode>0.00%</c:formatCode>
                <c:ptCount val="12"/>
                <c:pt idx="0">
                  <c:v>0.42</c:v>
                </c:pt>
                <c:pt idx="1">
                  <c:v>0.46</c:v>
                </c:pt>
                <c:pt idx="2">
                  <c:v>0.5</c:v>
                </c:pt>
                <c:pt idx="3">
                  <c:v>0.54</c:v>
                </c:pt>
                <c:pt idx="4">
                  <c:v>0.57999999999999996</c:v>
                </c:pt>
                <c:pt idx="5">
                  <c:v>0.65</c:v>
                </c:pt>
                <c:pt idx="6">
                  <c:v>0.72</c:v>
                </c:pt>
                <c:pt idx="7">
                  <c:v>0.89600000000000002</c:v>
                </c:pt>
                <c:pt idx="8">
                  <c:v>0.93359999999999999</c:v>
                </c:pt>
                <c:pt idx="9">
                  <c:v>0.96819999999999995</c:v>
                </c:pt>
                <c:pt idx="10">
                  <c:v>1</c:v>
                </c:pt>
                <c:pt idx="11">
                  <c:v>1</c:v>
                </c:pt>
              </c:numCache>
            </c:numRef>
          </c:val>
          <c:smooth val="0"/>
          <c:extLst>
            <c:ext xmlns:c16="http://schemas.microsoft.com/office/drawing/2014/chart" uri="{C3380CC4-5D6E-409C-BE32-E72D297353CC}">
              <c16:uniqueId val="{00000002-82F1-4FCF-9127-FA527862347C}"/>
            </c:ext>
          </c:extLst>
        </c:ser>
        <c:ser>
          <c:idx val="3"/>
          <c:order val="3"/>
          <c:tx>
            <c:strRef>
              <c:f>Sheet1!$E$1</c:f>
              <c:strCache>
                <c:ptCount val="1"/>
                <c:pt idx="0">
                  <c:v>60-and-30 with Augmented 5% Factors</c:v>
                </c:pt>
              </c:strCache>
            </c:strRef>
          </c:tx>
          <c:spPr>
            <a:ln w="38100" cap="rnd">
              <a:solidFill>
                <a:srgbClr val="9D2064"/>
              </a:solidFill>
              <a:prstDash val="sysDot"/>
              <a:round/>
            </a:ln>
            <a:effectLst/>
          </c:spPr>
          <c:marker>
            <c:symbol val="none"/>
          </c:marker>
          <c:cat>
            <c:numRef>
              <c:f>Sheet1!$A$2:$A$13</c:f>
              <c:numCache>
                <c:formatCode>General</c:formatCode>
                <c:ptCount val="12"/>
                <c:pt idx="0">
                  <c:v>55</c:v>
                </c:pt>
                <c:pt idx="1">
                  <c:v>56</c:v>
                </c:pt>
                <c:pt idx="2">
                  <c:v>57</c:v>
                </c:pt>
                <c:pt idx="3">
                  <c:v>58</c:v>
                </c:pt>
                <c:pt idx="4">
                  <c:v>59</c:v>
                </c:pt>
                <c:pt idx="5">
                  <c:v>60</c:v>
                </c:pt>
                <c:pt idx="6">
                  <c:v>61</c:v>
                </c:pt>
                <c:pt idx="7">
                  <c:v>62</c:v>
                </c:pt>
                <c:pt idx="8">
                  <c:v>63</c:v>
                </c:pt>
                <c:pt idx="9">
                  <c:v>64</c:v>
                </c:pt>
                <c:pt idx="10">
                  <c:v>65</c:v>
                </c:pt>
                <c:pt idx="11">
                  <c:v>66</c:v>
                </c:pt>
              </c:numCache>
            </c:numRef>
          </c:cat>
          <c:val>
            <c:numRef>
              <c:f>Sheet1!$E$2:$E$13</c:f>
              <c:numCache>
                <c:formatCode>0.00%</c:formatCode>
                <c:ptCount val="12"/>
                <c:pt idx="0">
                  <c:v>0.42</c:v>
                </c:pt>
                <c:pt idx="1">
                  <c:v>0.46</c:v>
                </c:pt>
                <c:pt idx="2">
                  <c:v>0.5</c:v>
                </c:pt>
                <c:pt idx="3">
                  <c:v>0.54</c:v>
                </c:pt>
                <c:pt idx="4">
                  <c:v>0.57999999999999996</c:v>
                </c:pt>
                <c:pt idx="5">
                  <c:v>0.86950000000000005</c:v>
                </c:pt>
                <c:pt idx="6">
                  <c:v>0.90039999999999998</c:v>
                </c:pt>
                <c:pt idx="7">
                  <c:v>0.92879999999999996</c:v>
                </c:pt>
                <c:pt idx="8">
                  <c:v>0.95479999999999998</c:v>
                </c:pt>
                <c:pt idx="9">
                  <c:v>0.97850000000000004</c:v>
                </c:pt>
                <c:pt idx="10">
                  <c:v>1</c:v>
                </c:pt>
                <c:pt idx="11">
                  <c:v>1</c:v>
                </c:pt>
              </c:numCache>
            </c:numRef>
          </c:val>
          <c:smooth val="0"/>
          <c:extLst>
            <c:ext xmlns:c16="http://schemas.microsoft.com/office/drawing/2014/chart" uri="{C3380CC4-5D6E-409C-BE32-E72D297353CC}">
              <c16:uniqueId val="{00000003-82F1-4FCF-9127-FA527862347C}"/>
            </c:ext>
          </c:extLst>
        </c:ser>
        <c:dLbls>
          <c:showLegendKey val="0"/>
          <c:showVal val="0"/>
          <c:showCatName val="0"/>
          <c:showSerName val="0"/>
          <c:showPercent val="0"/>
          <c:showBubbleSize val="0"/>
        </c:dLbls>
        <c:smooth val="0"/>
        <c:axId val="2125898991"/>
        <c:axId val="2132044399"/>
      </c:lineChart>
      <c:catAx>
        <c:axId val="2125898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32044399"/>
        <c:crosses val="autoZero"/>
        <c:auto val="1"/>
        <c:lblAlgn val="ctr"/>
        <c:lblOffset val="100"/>
        <c:noMultiLvlLbl val="0"/>
      </c:catAx>
      <c:valAx>
        <c:axId val="21320443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25898991"/>
        <c:crosses val="autoZero"/>
        <c:crossBetween val="between"/>
      </c:valAx>
      <c:spPr>
        <a:noFill/>
        <a:ln>
          <a:noFill/>
        </a:ln>
        <a:effectLst/>
      </c:spPr>
    </c:plotArea>
    <c:legend>
      <c:legendPos val="b"/>
      <c:layout>
        <c:manualLayout>
          <c:xMode val="edge"/>
          <c:yMode val="edge"/>
          <c:x val="0.50804007557730535"/>
          <c:y val="0.44540196576271174"/>
          <c:w val="0.46966467599587608"/>
          <c:h val="0.18525954346157222"/>
        </c:manualLayout>
      </c:layout>
      <c:overlay val="0"/>
      <c:spPr>
        <a:solidFill>
          <a:schemeClr val="bg1"/>
        </a:solid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r>
              <a:rPr lang="en-US" sz="1600" b="1" dirty="0">
                <a:solidFill>
                  <a:schemeClr val="tx1"/>
                </a:solidFill>
              </a:rPr>
              <a:t>Starting Benefit Comparison</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62-and-30 with NRA 66</c:v>
                </c:pt>
              </c:strCache>
            </c:strRef>
          </c:tx>
          <c:spPr>
            <a:solidFill>
              <a:schemeClr val="accent1"/>
            </a:solidFill>
            <a:ln>
              <a:noFill/>
            </a:ln>
            <a:effectLst/>
          </c:spPr>
          <c:invertIfNegative val="0"/>
          <c:cat>
            <c:numRef>
              <c:f>Sheet1!$A$2:$A$7</c:f>
              <c:numCache>
                <c:formatCode>General</c:formatCode>
                <c:ptCount val="6"/>
                <c:pt idx="0">
                  <c:v>60</c:v>
                </c:pt>
                <c:pt idx="1">
                  <c:v>61</c:v>
                </c:pt>
                <c:pt idx="2">
                  <c:v>62</c:v>
                </c:pt>
                <c:pt idx="3">
                  <c:v>63</c:v>
                </c:pt>
                <c:pt idx="4">
                  <c:v>64</c:v>
                </c:pt>
                <c:pt idx="5">
                  <c:v>65</c:v>
                </c:pt>
              </c:numCache>
            </c:numRef>
          </c:cat>
          <c:val>
            <c:numRef>
              <c:f>Sheet1!$B$2:$B$7</c:f>
              <c:numCache>
                <c:formatCode>#,##0.00</c:formatCode>
                <c:ptCount val="6"/>
                <c:pt idx="0">
                  <c:v>1993.75</c:v>
                </c:pt>
                <c:pt idx="1">
                  <c:v>2234.38</c:v>
                </c:pt>
                <c:pt idx="2" formatCode="General">
                  <c:v>2939.06</c:v>
                </c:pt>
                <c:pt idx="3" formatCode="General">
                  <c:v>3080</c:v>
                </c:pt>
                <c:pt idx="4" formatCode="General">
                  <c:v>3207.19</c:v>
                </c:pt>
                <c:pt idx="5" formatCode="General">
                  <c:v>3327.5</c:v>
                </c:pt>
              </c:numCache>
            </c:numRef>
          </c:val>
          <c:extLst>
            <c:ext xmlns:c16="http://schemas.microsoft.com/office/drawing/2014/chart" uri="{C3380CC4-5D6E-409C-BE32-E72D297353CC}">
              <c16:uniqueId val="{00000000-0223-4388-9CB0-897DE7FAD73E}"/>
            </c:ext>
          </c:extLst>
        </c:ser>
        <c:ser>
          <c:idx val="1"/>
          <c:order val="1"/>
          <c:tx>
            <c:strRef>
              <c:f>Sheet1!$C$1</c:f>
              <c:strCache>
                <c:ptCount val="1"/>
                <c:pt idx="0">
                  <c:v>62-and-30 with NRA 65</c:v>
                </c:pt>
              </c:strCache>
            </c:strRef>
          </c:tx>
          <c:spPr>
            <a:solidFill>
              <a:schemeClr val="accent2"/>
            </a:solidFill>
            <a:ln>
              <a:noFill/>
            </a:ln>
            <a:effectLst/>
          </c:spPr>
          <c:invertIfNegative val="0"/>
          <c:cat>
            <c:numRef>
              <c:f>Sheet1!$A$2:$A$7</c:f>
              <c:numCache>
                <c:formatCode>General</c:formatCode>
                <c:ptCount val="6"/>
                <c:pt idx="0">
                  <c:v>60</c:v>
                </c:pt>
                <c:pt idx="1">
                  <c:v>61</c:v>
                </c:pt>
                <c:pt idx="2">
                  <c:v>62</c:v>
                </c:pt>
                <c:pt idx="3">
                  <c:v>63</c:v>
                </c:pt>
                <c:pt idx="4">
                  <c:v>64</c:v>
                </c:pt>
                <c:pt idx="5">
                  <c:v>65</c:v>
                </c:pt>
              </c:numCache>
            </c:numRef>
          </c:cat>
          <c:val>
            <c:numRef>
              <c:f>Sheet1!$C$2:$C$7</c:f>
              <c:numCache>
                <c:formatCode>#,##0.00</c:formatCode>
                <c:ptCount val="6"/>
                <c:pt idx="0">
                  <c:v>2234.38</c:v>
                </c:pt>
                <c:pt idx="1">
                  <c:v>2475</c:v>
                </c:pt>
                <c:pt idx="2" formatCode="General">
                  <c:v>3080.14</c:v>
                </c:pt>
                <c:pt idx="3" formatCode="General">
                  <c:v>3209.22</c:v>
                </c:pt>
                <c:pt idx="4" formatCode="General">
                  <c:v>3328.19</c:v>
                </c:pt>
                <c:pt idx="5" formatCode="General">
                  <c:v>3437.5</c:v>
                </c:pt>
              </c:numCache>
            </c:numRef>
          </c:val>
          <c:extLst>
            <c:ext xmlns:c16="http://schemas.microsoft.com/office/drawing/2014/chart" uri="{C3380CC4-5D6E-409C-BE32-E72D297353CC}">
              <c16:uniqueId val="{00000001-0223-4388-9CB0-897DE7FAD73E}"/>
            </c:ext>
          </c:extLst>
        </c:ser>
        <c:ser>
          <c:idx val="2"/>
          <c:order val="2"/>
          <c:tx>
            <c:strRef>
              <c:f>Sheet1!$D$1</c:f>
              <c:strCache>
                <c:ptCount val="1"/>
                <c:pt idx="0">
                  <c:v>60-and-30 with Augmented 5% Factors</c:v>
                </c:pt>
              </c:strCache>
            </c:strRef>
          </c:tx>
          <c:spPr>
            <a:solidFill>
              <a:schemeClr val="accent3"/>
            </a:solidFill>
            <a:ln>
              <a:noFill/>
            </a:ln>
            <a:effectLst/>
          </c:spPr>
          <c:invertIfNegative val="0"/>
          <c:cat>
            <c:numRef>
              <c:f>Sheet1!$A$2:$A$7</c:f>
              <c:numCache>
                <c:formatCode>General</c:formatCode>
                <c:ptCount val="6"/>
                <c:pt idx="0">
                  <c:v>60</c:v>
                </c:pt>
                <c:pt idx="1">
                  <c:v>61</c:v>
                </c:pt>
                <c:pt idx="2">
                  <c:v>62</c:v>
                </c:pt>
                <c:pt idx="3">
                  <c:v>63</c:v>
                </c:pt>
                <c:pt idx="4">
                  <c:v>64</c:v>
                </c:pt>
                <c:pt idx="5">
                  <c:v>65</c:v>
                </c:pt>
              </c:numCache>
            </c:numRef>
          </c:cat>
          <c:val>
            <c:numRef>
              <c:f>Sheet1!$D$2:$D$7</c:f>
              <c:numCache>
                <c:formatCode>#,##0.00</c:formatCode>
                <c:ptCount val="6"/>
                <c:pt idx="0">
                  <c:v>2988.77</c:v>
                </c:pt>
                <c:pt idx="1">
                  <c:v>3095.16</c:v>
                </c:pt>
                <c:pt idx="2" formatCode="General">
                  <c:v>3192.82</c:v>
                </c:pt>
                <c:pt idx="3" formatCode="General">
                  <c:v>3282.16</c:v>
                </c:pt>
                <c:pt idx="4" formatCode="General">
                  <c:v>3363.59</c:v>
                </c:pt>
                <c:pt idx="5" formatCode="General">
                  <c:v>3437.5</c:v>
                </c:pt>
              </c:numCache>
            </c:numRef>
          </c:val>
          <c:extLst>
            <c:ext xmlns:c16="http://schemas.microsoft.com/office/drawing/2014/chart" uri="{C3380CC4-5D6E-409C-BE32-E72D297353CC}">
              <c16:uniqueId val="{00000002-0223-4388-9CB0-897DE7FAD73E}"/>
            </c:ext>
          </c:extLst>
        </c:ser>
        <c:dLbls>
          <c:showLegendKey val="0"/>
          <c:showVal val="0"/>
          <c:showCatName val="0"/>
          <c:showSerName val="0"/>
          <c:showPercent val="0"/>
          <c:showBubbleSize val="0"/>
        </c:dLbls>
        <c:gapWidth val="219"/>
        <c:overlap val="-27"/>
        <c:axId val="827349679"/>
        <c:axId val="827343439"/>
      </c:barChart>
      <c:catAx>
        <c:axId val="827349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27343439"/>
        <c:crosses val="autoZero"/>
        <c:auto val="1"/>
        <c:lblAlgn val="ctr"/>
        <c:lblOffset val="100"/>
        <c:noMultiLvlLbl val="0"/>
      </c:catAx>
      <c:valAx>
        <c:axId val="827343439"/>
        <c:scaling>
          <c:orientation val="minMax"/>
        </c:scaling>
        <c:delete val="0"/>
        <c:axPos val="l"/>
        <c:majorGridlines>
          <c:spPr>
            <a:ln w="9525" cap="flat" cmpd="sng" algn="ctr">
              <a:solidFill>
                <a:srgbClr val="D6D2C4"/>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27349679"/>
        <c:crosses val="autoZero"/>
        <c:crossBetween val="between"/>
      </c:valAx>
      <c:spPr>
        <a:noFill/>
        <a:ln>
          <a:solidFill>
            <a:srgbClr val="D6D2C4"/>
          </a:solidFill>
        </a:ln>
        <a:effectLst/>
      </c:spPr>
    </c:plotArea>
    <c:legend>
      <c:legendPos val="r"/>
      <c:layout>
        <c:manualLayout>
          <c:xMode val="edge"/>
          <c:yMode val="edge"/>
          <c:x val="0.6531706018807697"/>
          <c:y val="0.29061062433945967"/>
          <c:w val="0.33783196911685631"/>
          <c:h val="0.2008771756719422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r>
              <a:rPr lang="en-US" sz="1600" b="1" dirty="0">
                <a:solidFill>
                  <a:schemeClr val="tx1"/>
                </a:solidFill>
              </a:rPr>
              <a:t>TRA Postretirement</a:t>
            </a:r>
            <a:r>
              <a:rPr lang="en-US" sz="1600" b="1" baseline="0" dirty="0">
                <a:solidFill>
                  <a:schemeClr val="tx1"/>
                </a:solidFill>
              </a:rPr>
              <a:t> </a:t>
            </a:r>
            <a:r>
              <a:rPr lang="en-US" sz="1600" b="1" dirty="0">
                <a:solidFill>
                  <a:schemeClr val="tx1"/>
                </a:solidFill>
              </a:rPr>
              <a:t>Adjustments</a:t>
            </a:r>
          </a:p>
        </c:rich>
      </c:tx>
      <c:layout>
        <c:manualLayout>
          <c:xMode val="edge"/>
          <c:yMode val="edge"/>
          <c:x val="0.2328905839895013"/>
          <c:y val="3.399707946348860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5482939632545936E-2"/>
          <c:y val="8.1882099734581854E-2"/>
          <c:w val="0.90743372703412073"/>
          <c:h val="0.77501268198141404"/>
        </c:manualLayout>
      </c:layout>
      <c:lineChart>
        <c:grouping val="standard"/>
        <c:varyColors val="0"/>
        <c:ser>
          <c:idx val="0"/>
          <c:order val="0"/>
          <c:tx>
            <c:strRef>
              <c:f>Sheet1!$B$1</c:f>
              <c:strCache>
                <c:ptCount val="1"/>
                <c:pt idx="0">
                  <c:v>Adjustment</c:v>
                </c:pt>
              </c:strCache>
            </c:strRef>
          </c:tx>
          <c:spPr>
            <a:ln w="28575" cap="rnd">
              <a:solidFill>
                <a:schemeClr val="accent1"/>
              </a:solidFill>
              <a:round/>
            </a:ln>
            <a:effectLst/>
          </c:spPr>
          <c:marker>
            <c:symbol val="none"/>
          </c:marker>
          <c:cat>
            <c:numRef>
              <c:f>Sheet1!$A$2:$A$11</c:f>
              <c:numCache>
                <c:formatCode>General</c:formatCode>
                <c:ptCount val="10"/>
                <c:pt idx="0">
                  <c:v>2018</c:v>
                </c:pt>
                <c:pt idx="1">
                  <c:v>2019</c:v>
                </c:pt>
                <c:pt idx="2">
                  <c:v>2020</c:v>
                </c:pt>
                <c:pt idx="3">
                  <c:v>2021</c:v>
                </c:pt>
                <c:pt idx="4">
                  <c:v>2022</c:v>
                </c:pt>
                <c:pt idx="5">
                  <c:v>2023</c:v>
                </c:pt>
                <c:pt idx="6">
                  <c:v>2024</c:v>
                </c:pt>
                <c:pt idx="7">
                  <c:v>2025</c:v>
                </c:pt>
                <c:pt idx="8">
                  <c:v>2026</c:v>
                </c:pt>
                <c:pt idx="9">
                  <c:v>2027</c:v>
                </c:pt>
              </c:numCache>
            </c:numRef>
          </c:cat>
          <c:val>
            <c:numRef>
              <c:f>Sheet1!$B$2:$B$11</c:f>
              <c:numCache>
                <c:formatCode>General</c:formatCode>
                <c:ptCount val="10"/>
                <c:pt idx="0">
                  <c:v>2</c:v>
                </c:pt>
                <c:pt idx="1">
                  <c:v>1</c:v>
                </c:pt>
                <c:pt idx="2">
                  <c:v>1</c:v>
                </c:pt>
                <c:pt idx="3">
                  <c:v>1</c:v>
                </c:pt>
                <c:pt idx="4">
                  <c:v>1</c:v>
                </c:pt>
                <c:pt idx="5">
                  <c:v>1</c:v>
                </c:pt>
                <c:pt idx="6">
                  <c:v>2.5</c:v>
                </c:pt>
                <c:pt idx="7">
                  <c:v>1.2</c:v>
                </c:pt>
                <c:pt idx="8">
                  <c:v>1.3</c:v>
                </c:pt>
                <c:pt idx="9">
                  <c:v>1.4</c:v>
                </c:pt>
              </c:numCache>
            </c:numRef>
          </c:val>
          <c:smooth val="0"/>
          <c:extLst>
            <c:ext xmlns:c16="http://schemas.microsoft.com/office/drawing/2014/chart" uri="{C3380CC4-5D6E-409C-BE32-E72D297353CC}">
              <c16:uniqueId val="{00000000-ADD8-40B2-9B40-69FB8B0FF231}"/>
            </c:ext>
          </c:extLst>
        </c:ser>
        <c:ser>
          <c:idx val="1"/>
          <c:order val="1"/>
          <c:tx>
            <c:v>Year</c:v>
          </c:tx>
          <c:spPr>
            <a:ln w="28575" cap="rnd">
              <a:solidFill>
                <a:schemeClr val="accent2"/>
              </a:solidFill>
              <a:round/>
            </a:ln>
            <a:effectLst/>
          </c:spPr>
          <c:marker>
            <c:symbol val="none"/>
          </c:marker>
          <c:val>
            <c:numLit>
              <c:formatCode>General</c:formatCode>
              <c:ptCount val="1"/>
              <c:pt idx="0">
                <c:v>1</c:v>
              </c:pt>
            </c:numLit>
          </c:val>
          <c:smooth val="0"/>
          <c:extLst>
            <c:ext xmlns:c16="http://schemas.microsoft.com/office/drawing/2014/chart" uri="{C3380CC4-5D6E-409C-BE32-E72D297353CC}">
              <c16:uniqueId val="{00000001-0B91-4366-B65F-8A57C9859FF3}"/>
            </c:ext>
          </c:extLst>
        </c:ser>
        <c:dLbls>
          <c:showLegendKey val="0"/>
          <c:showVal val="0"/>
          <c:showCatName val="0"/>
          <c:showSerName val="0"/>
          <c:showPercent val="0"/>
          <c:showBubbleSize val="0"/>
        </c:dLbls>
        <c:smooth val="0"/>
        <c:axId val="678257487"/>
        <c:axId val="678257967"/>
      </c:lineChart>
      <c:catAx>
        <c:axId val="6782574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78257967"/>
        <c:crosses val="autoZero"/>
        <c:auto val="1"/>
        <c:lblAlgn val="ctr"/>
        <c:lblOffset val="100"/>
        <c:noMultiLvlLbl val="0"/>
      </c:catAx>
      <c:valAx>
        <c:axId val="678257967"/>
        <c:scaling>
          <c:orientation val="minMax"/>
        </c:scaling>
        <c:delete val="0"/>
        <c:axPos val="l"/>
        <c:majorGridlines>
          <c:spPr>
            <a:ln w="9525" cap="flat" cmpd="sng" algn="ctr">
              <a:solidFill>
                <a:srgbClr val="D6D2C4"/>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678257487"/>
        <c:crosses val="autoZero"/>
        <c:crossBetween val="between"/>
      </c:valAx>
      <c:spPr>
        <a:noFill/>
        <a:ln>
          <a:solidFill>
            <a:srgbClr val="D6D2C4"/>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4DF4AF5A-156F-4A46-9493-3D4AA6BCBD28}" type="datetimeFigureOut">
              <a:rPr lang="en-US" smtClean="0"/>
              <a:t>9/29/2026</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3189A829-D6D9-4AAA-A352-9731699C2C64}" type="slidenum">
              <a:rPr lang="en-US" smtClean="0"/>
              <a:t>‹#›</a:t>
            </a:fld>
            <a:endParaRPr lang="en-US"/>
          </a:p>
        </p:txBody>
      </p:sp>
    </p:spTree>
    <p:extLst>
      <p:ext uri="{BB962C8B-B14F-4D97-AF65-F5344CB8AC3E}">
        <p14:creationId xmlns:p14="http://schemas.microsoft.com/office/powerpoint/2010/main" val="2018589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This presentation attempts to answer the following:</a:t>
            </a:r>
          </a:p>
          <a:p>
            <a:pPr marL="174296" indent="-174296">
              <a:buFont typeface="Arial" panose="020B0604020202020204" pitchFamily="34" charset="0"/>
              <a:buChar char="•"/>
            </a:pPr>
            <a:r>
              <a:rPr lang="en-US" sz="1400" dirty="0"/>
              <a:t>Where is TRA positioned today?</a:t>
            </a:r>
          </a:p>
          <a:p>
            <a:pPr marL="174296" indent="-174296">
              <a:buFont typeface="Arial" panose="020B0604020202020204" pitchFamily="34" charset="0"/>
              <a:buChar char="•"/>
            </a:pPr>
            <a:r>
              <a:rPr lang="en-US" sz="1400" dirty="0"/>
              <a:t>How did we get here?</a:t>
            </a:r>
          </a:p>
          <a:p>
            <a:pPr marL="174296" indent="-174296">
              <a:buFont typeface="Arial" panose="020B0604020202020204" pitchFamily="34" charset="0"/>
              <a:buChar char="•"/>
            </a:pPr>
            <a:r>
              <a:rPr lang="en-US" sz="1400" dirty="0"/>
              <a:t>Where are we going?</a:t>
            </a:r>
          </a:p>
          <a:p>
            <a:pPr marL="174296" indent="-174296">
              <a:buFont typeface="Arial" panose="020B0604020202020204" pitchFamily="34" charset="0"/>
              <a:buChar char="•"/>
            </a:pPr>
            <a:r>
              <a:rPr lang="en-US" sz="1400" dirty="0"/>
              <a:t>How do our status and trends compare to other public pension plans?</a:t>
            </a: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67265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90704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7582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119092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55007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93700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75996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11568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45791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13091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49611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783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62088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28585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929579">
              <a:defRPr/>
            </a:pPr>
            <a:fld id="{68DC5881-742C-4E5B-A239-4C52ADDCAF93}" type="slidenum">
              <a:rPr lang="en-US">
                <a:solidFill>
                  <a:prstClr val="black"/>
                </a:solidFill>
                <a:latin typeface="Calibri" panose="020F0502020204030204"/>
              </a:rPr>
              <a:pPr defTabSz="929579">
                <a:defRPr/>
              </a:pPr>
              <a:t>15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73454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4.jp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12AC5-115B-E72E-C478-B41EA079AC6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36BCA1-D9D5-3A45-5988-67974570D1E0}"/>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808162A3-1DBB-0FC1-DDFA-DB988D781C1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4A11371-3D18-9B16-CC0A-06955F6E9ABB}"/>
              </a:ext>
            </a:extLst>
          </p:cNvPr>
          <p:cNvSpPr>
            <a:spLocks noGrp="1"/>
          </p:cNvSpPr>
          <p:nvPr>
            <p:ph type="sldNum" sz="quarter" idx="12"/>
          </p:nvPr>
        </p:nvSpPr>
        <p:spPr/>
        <p:txBody>
          <a:bodyPr/>
          <a:lstStyle/>
          <a:p>
            <a:fld id="{EEC93984-78DB-A545-8BB0-02E9AEA47A08}" type="slidenum">
              <a:rPr lang="en-US" smtClean="0"/>
              <a:pPr/>
              <a:t>‹#›</a:t>
            </a:fld>
            <a:endParaRPr lang="en-US" dirty="0"/>
          </a:p>
        </p:txBody>
      </p:sp>
    </p:spTree>
    <p:extLst>
      <p:ext uri="{BB962C8B-B14F-4D97-AF65-F5344CB8AC3E}">
        <p14:creationId xmlns:p14="http://schemas.microsoft.com/office/powerpoint/2010/main" val="3946701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2" name="Picture 11" descr="Teachers Retirement Association logo">
            <a:extLst>
              <a:ext uri="{FF2B5EF4-FFF2-40B4-BE49-F238E27FC236}">
                <a16:creationId xmlns:a16="http://schemas.microsoft.com/office/drawing/2014/main" id="{70130A6F-2F31-5CFB-1927-29B12FD75A96}"/>
              </a:ext>
            </a:extLst>
          </p:cNvPr>
          <p:cNvPicPr>
            <a:picLocks noChangeAspect="1"/>
          </p:cNvPicPr>
          <p:nvPr userDrawn="1"/>
        </p:nvPicPr>
        <p:blipFill>
          <a:blip r:embed="rId2"/>
          <a:stretch>
            <a:fillRect/>
          </a:stretch>
        </p:blipFill>
        <p:spPr>
          <a:xfrm>
            <a:off x="6396557" y="5573288"/>
            <a:ext cx="2311450" cy="897613"/>
          </a:xfrm>
          <a:prstGeom prst="rect">
            <a:avLst/>
          </a:prstGeom>
        </p:spPr>
      </p:pic>
      <p:pic>
        <p:nvPicPr>
          <p:cNvPr id="15" name="Picture 14">
            <a:extLst>
              <a:ext uri="{FF2B5EF4-FFF2-40B4-BE49-F238E27FC236}">
                <a16:creationId xmlns:a16="http://schemas.microsoft.com/office/drawing/2014/main" id="{1F6AF09E-F3B2-1A0D-7D07-C650CB45E15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0" y="0"/>
            <a:ext cx="1828800" cy="6858000"/>
          </a:xfrm>
          <a:prstGeom prst="rect">
            <a:avLst/>
          </a:prstGeom>
        </p:spPr>
      </p:pic>
      <p:sp>
        <p:nvSpPr>
          <p:cNvPr id="3" name="Title 1">
            <a:extLst>
              <a:ext uri="{FF2B5EF4-FFF2-40B4-BE49-F238E27FC236}">
                <a16:creationId xmlns:a16="http://schemas.microsoft.com/office/drawing/2014/main" id="{2056AD13-6801-C14C-385A-95AFF000C865}"/>
              </a:ext>
            </a:extLst>
          </p:cNvPr>
          <p:cNvSpPr>
            <a:spLocks noGrp="1"/>
          </p:cNvSpPr>
          <p:nvPr>
            <p:ph type="ctrTitle"/>
          </p:nvPr>
        </p:nvSpPr>
        <p:spPr>
          <a:xfrm>
            <a:off x="2635782" y="1122363"/>
            <a:ext cx="5601874" cy="2387600"/>
          </a:xfrm>
        </p:spPr>
        <p:txBody>
          <a:bodyPr anchor="b">
            <a:normAutofit/>
          </a:bodyPr>
          <a:lstStyle>
            <a:lvl1pPr>
              <a:defRPr sz="4400"/>
            </a:lvl1pPr>
          </a:lstStyle>
          <a:p>
            <a:r>
              <a:rPr lang="en-US"/>
              <a:t>Click to edit Master title style</a:t>
            </a:r>
            <a:endParaRPr lang="en-US" dirty="0"/>
          </a:p>
        </p:txBody>
      </p:sp>
      <p:sp>
        <p:nvSpPr>
          <p:cNvPr id="4" name="Subtitle 2">
            <a:extLst>
              <a:ext uri="{FF2B5EF4-FFF2-40B4-BE49-F238E27FC236}">
                <a16:creationId xmlns:a16="http://schemas.microsoft.com/office/drawing/2014/main" id="{FAEE414E-C5CC-536B-5E74-791D9E7C96DB}"/>
              </a:ext>
            </a:extLst>
          </p:cNvPr>
          <p:cNvSpPr>
            <a:spLocks noGrp="1"/>
          </p:cNvSpPr>
          <p:nvPr>
            <p:ph type="subTitle" idx="1"/>
          </p:nvPr>
        </p:nvSpPr>
        <p:spPr>
          <a:xfrm>
            <a:off x="2635782" y="3602038"/>
            <a:ext cx="5601874" cy="1655762"/>
          </a:xfrm>
        </p:spPr>
        <p:txBody>
          <a:bodyPr/>
          <a:lstStyle>
            <a:lvl1pPr marL="0" indent="0">
              <a:buNone/>
              <a:defRPr>
                <a:solidFill>
                  <a:schemeClr val="accent1"/>
                </a:solidFill>
                <a:latin typeface="Cambria" panose="02040503050406030204" pitchFamily="18" charset="0"/>
                <a:ea typeface="Cambria" panose="02040503050406030204" pitchFamily="18" charset="0"/>
              </a:defRPr>
            </a:lvl1pPr>
          </a:lstStyle>
          <a:p>
            <a:r>
              <a:rPr lang="en-US"/>
              <a:t>Click to edit Master subtitle style</a:t>
            </a:r>
            <a:endParaRPr lang="en-US" dirty="0"/>
          </a:p>
        </p:txBody>
      </p:sp>
    </p:spTree>
    <p:extLst>
      <p:ext uri="{BB962C8B-B14F-4D97-AF65-F5344CB8AC3E}">
        <p14:creationId xmlns:p14="http://schemas.microsoft.com/office/powerpoint/2010/main" val="355581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2" name="Picture 11" descr="Teachers Retirement Association logo">
            <a:extLst>
              <a:ext uri="{FF2B5EF4-FFF2-40B4-BE49-F238E27FC236}">
                <a16:creationId xmlns:a16="http://schemas.microsoft.com/office/drawing/2014/main" id="{70130A6F-2F31-5CFB-1927-29B12FD75A96}"/>
              </a:ext>
            </a:extLst>
          </p:cNvPr>
          <p:cNvPicPr>
            <a:picLocks noChangeAspect="1"/>
          </p:cNvPicPr>
          <p:nvPr userDrawn="1"/>
        </p:nvPicPr>
        <p:blipFill>
          <a:blip r:embed="rId2">
            <a:biLevel thresh="25000"/>
          </a:blip>
          <a:stretch>
            <a:fillRect/>
          </a:stretch>
        </p:blipFill>
        <p:spPr>
          <a:xfrm>
            <a:off x="6396557" y="5573288"/>
            <a:ext cx="2311450" cy="897613"/>
          </a:xfrm>
          <a:prstGeom prst="rect">
            <a:avLst/>
          </a:prstGeom>
        </p:spPr>
      </p:pic>
      <p:sp>
        <p:nvSpPr>
          <p:cNvPr id="3" name="Title 1">
            <a:extLst>
              <a:ext uri="{FF2B5EF4-FFF2-40B4-BE49-F238E27FC236}">
                <a16:creationId xmlns:a16="http://schemas.microsoft.com/office/drawing/2014/main" id="{2056AD13-6801-C14C-385A-95AFF000C865}"/>
              </a:ext>
            </a:extLst>
          </p:cNvPr>
          <p:cNvSpPr>
            <a:spLocks noGrp="1"/>
          </p:cNvSpPr>
          <p:nvPr>
            <p:ph type="ctrTitle"/>
          </p:nvPr>
        </p:nvSpPr>
        <p:spPr>
          <a:xfrm>
            <a:off x="4108982" y="1147763"/>
            <a:ext cx="4637085" cy="2387600"/>
          </a:xfrm>
        </p:spPr>
        <p:txBody>
          <a:bodyPr anchor="b">
            <a:normAutofit/>
          </a:bodyPr>
          <a:lstStyle>
            <a:lvl1pPr>
              <a:defRPr sz="3600">
                <a:solidFill>
                  <a:schemeClr val="bg1"/>
                </a:solidFill>
              </a:defRPr>
            </a:lvl1pPr>
          </a:lstStyle>
          <a:p>
            <a:r>
              <a:rPr lang="en-US" dirty="0"/>
              <a:t>Click to edit Master title style</a:t>
            </a:r>
          </a:p>
        </p:txBody>
      </p:sp>
      <p:pic>
        <p:nvPicPr>
          <p:cNvPr id="9" name="Picture 8" descr="TRA branded background">
            <a:extLst>
              <a:ext uri="{FF2B5EF4-FFF2-40B4-BE49-F238E27FC236}">
                <a16:creationId xmlns:a16="http://schemas.microsoft.com/office/drawing/2014/main" id="{321F5ECF-B82B-9E99-4DD4-FE81F2A2F20D}"/>
              </a:ext>
            </a:extLst>
          </p:cNvPr>
          <p:cNvPicPr>
            <a:picLocks noChangeAspect="1"/>
          </p:cNvPicPr>
          <p:nvPr userDrawn="1"/>
        </p:nvPicPr>
        <p:blipFill>
          <a:blip r:embed="rId3"/>
          <a:stretch>
            <a:fillRect/>
          </a:stretch>
        </p:blipFill>
        <p:spPr>
          <a:xfrm>
            <a:off x="0" y="0"/>
            <a:ext cx="9144000" cy="6858000"/>
          </a:xfrm>
          <a:prstGeom prst="rect">
            <a:avLst/>
          </a:prstGeom>
        </p:spPr>
      </p:pic>
      <p:sp>
        <p:nvSpPr>
          <p:cNvPr id="4" name="Subtitle 2">
            <a:extLst>
              <a:ext uri="{FF2B5EF4-FFF2-40B4-BE49-F238E27FC236}">
                <a16:creationId xmlns:a16="http://schemas.microsoft.com/office/drawing/2014/main" id="{FAEE414E-C5CC-536B-5E74-791D9E7C96DB}"/>
              </a:ext>
            </a:extLst>
          </p:cNvPr>
          <p:cNvSpPr>
            <a:spLocks noGrp="1"/>
          </p:cNvSpPr>
          <p:nvPr>
            <p:ph type="subTitle" idx="1"/>
          </p:nvPr>
        </p:nvSpPr>
        <p:spPr>
          <a:xfrm>
            <a:off x="3407832" y="3627438"/>
            <a:ext cx="5304367" cy="1655762"/>
          </a:xfrm>
        </p:spPr>
        <p:txBody>
          <a:bodyPr/>
          <a:lstStyle>
            <a:lvl1pPr marL="0" indent="0">
              <a:buNone/>
              <a:defRPr>
                <a:solidFill>
                  <a:schemeClr val="accent1"/>
                </a:solidFill>
                <a:latin typeface="Arial" panose="020B0604020202020204" pitchFamily="34" charset="0"/>
                <a:ea typeface="Cambria" panose="02040503050406030204" pitchFamily="18" charset="0"/>
                <a:cs typeface="Arial" panose="020B0604020202020204" pitchFamily="34" charset="0"/>
              </a:defRPr>
            </a:lvl1pPr>
          </a:lstStyle>
          <a:p>
            <a:r>
              <a:rPr lang="en-US" dirty="0"/>
              <a:t>Click to edit Master subtitle style</a:t>
            </a:r>
          </a:p>
        </p:txBody>
      </p:sp>
      <p:pic>
        <p:nvPicPr>
          <p:cNvPr id="2" name="Picture 1" descr="Teachers Retirement Association logo">
            <a:extLst>
              <a:ext uri="{FF2B5EF4-FFF2-40B4-BE49-F238E27FC236}">
                <a16:creationId xmlns:a16="http://schemas.microsoft.com/office/drawing/2014/main" id="{7C1AE15B-FB32-2F6D-06C5-98E19FCD0E52}"/>
              </a:ext>
            </a:extLst>
          </p:cNvPr>
          <p:cNvPicPr>
            <a:picLocks noChangeAspect="1"/>
          </p:cNvPicPr>
          <p:nvPr userDrawn="1"/>
        </p:nvPicPr>
        <p:blipFill>
          <a:blip r:embed="rId2">
            <a:biLevel thresh="25000"/>
          </a:blip>
          <a:stretch>
            <a:fillRect/>
          </a:stretch>
        </p:blipFill>
        <p:spPr>
          <a:xfrm>
            <a:off x="6283954" y="5544440"/>
            <a:ext cx="2527897" cy="981667"/>
          </a:xfrm>
          <a:prstGeom prst="rect">
            <a:avLst/>
          </a:prstGeom>
        </p:spPr>
      </p:pic>
    </p:spTree>
    <p:extLst>
      <p:ext uri="{BB962C8B-B14F-4D97-AF65-F5344CB8AC3E}">
        <p14:creationId xmlns:p14="http://schemas.microsoft.com/office/powerpoint/2010/main" val="369510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2966C9D-638F-2F7B-8B1E-ED9F3DDF81C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14383" y="1943097"/>
            <a:ext cx="8229617" cy="2971806"/>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1095376" y="2171703"/>
            <a:ext cx="5724525" cy="2503736"/>
          </a:xfrm>
        </p:spPr>
        <p:txBody>
          <a:bodyPr>
            <a:normAutofit/>
          </a:bodyPr>
          <a:lstStyle>
            <a:lvl1pPr>
              <a:defRPr sz="4050">
                <a:solidFill>
                  <a:srgbClr val="00093C"/>
                </a:solidFill>
                <a:latin typeface="Arial" panose="020B0604020202020204" pitchFamily="34" charset="0"/>
                <a:cs typeface="Arial" panose="020B0604020202020204" pitchFamily="34" charset="0"/>
              </a:defRPr>
            </a:lvl1pPr>
          </a:lstStyle>
          <a:p>
            <a:r>
              <a:rPr lang="en-US" dirty="0"/>
              <a:t>Section header</a:t>
            </a:r>
          </a:p>
        </p:txBody>
      </p:sp>
      <p:pic>
        <p:nvPicPr>
          <p:cNvPr id="3" name="Picture 2" descr="Teachers Retirement Association logo">
            <a:extLst>
              <a:ext uri="{FF2B5EF4-FFF2-40B4-BE49-F238E27FC236}">
                <a16:creationId xmlns:a16="http://schemas.microsoft.com/office/drawing/2014/main" id="{0BCAFBA6-3F44-0951-E4CF-F66D4036B8A0}"/>
              </a:ext>
            </a:extLst>
          </p:cNvPr>
          <p:cNvPicPr>
            <a:picLocks noChangeAspect="1"/>
          </p:cNvPicPr>
          <p:nvPr userDrawn="1"/>
        </p:nvPicPr>
        <p:blipFill>
          <a:blip r:embed="rId3"/>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2677390340"/>
      </p:ext>
    </p:extLst>
  </p:cSld>
  <p:clrMapOvr>
    <a:masterClrMapping/>
  </p:clrMapOvr>
  <p:extLst>
    <p:ext uri="{DCECCB84-F9BA-43D5-87BE-67443E8EF086}">
      <p15:sldGuideLst xmlns:p15="http://schemas.microsoft.com/office/powerpoint/2012/main">
        <p15:guide id="1" pos="240">
          <p15:clr>
            <a:srgbClr val="FBAE40"/>
          </p15:clr>
        </p15:guide>
        <p15:guide id="2" orient="horz" pos="40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6" name="Picture 5" descr="Teachers Retirement Association logo">
            <a:extLst>
              <a:ext uri="{FF2B5EF4-FFF2-40B4-BE49-F238E27FC236}">
                <a16:creationId xmlns:a16="http://schemas.microsoft.com/office/drawing/2014/main" id="{C2DB8DEE-52E7-3786-36B9-154B5A43983D}"/>
              </a:ext>
            </a:extLst>
          </p:cNvPr>
          <p:cNvPicPr>
            <a:picLocks noChangeAspect="1"/>
          </p:cNvPicPr>
          <p:nvPr userDrawn="1"/>
        </p:nvPicPr>
        <p:blipFill>
          <a:blip r:embed="rId2"/>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2926065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6" name="Picture 5" descr="Teachers Retirement Association logo">
            <a:extLst>
              <a:ext uri="{FF2B5EF4-FFF2-40B4-BE49-F238E27FC236}">
                <a16:creationId xmlns:a16="http://schemas.microsoft.com/office/drawing/2014/main" id="{C2DB8DEE-52E7-3786-36B9-154B5A43983D}"/>
              </a:ext>
            </a:extLst>
          </p:cNvPr>
          <p:cNvPicPr>
            <a:picLocks noChangeAspect="1"/>
          </p:cNvPicPr>
          <p:nvPr userDrawn="1"/>
        </p:nvPicPr>
        <p:blipFill>
          <a:blip r:embed="rId2"/>
          <a:stretch>
            <a:fillRect/>
          </a:stretch>
        </p:blipFill>
        <p:spPr>
          <a:xfrm>
            <a:off x="6728423" y="5761528"/>
            <a:ext cx="2081297" cy="808237"/>
          </a:xfrm>
          <a:prstGeom prst="rect">
            <a:avLst/>
          </a:prstGeom>
        </p:spPr>
      </p:pic>
      <p:sp>
        <p:nvSpPr>
          <p:cNvPr id="2" name="Date Placeholder 1">
            <a:extLst>
              <a:ext uri="{FF2B5EF4-FFF2-40B4-BE49-F238E27FC236}">
                <a16:creationId xmlns:a16="http://schemas.microsoft.com/office/drawing/2014/main" id="{A008EDDD-3A7F-30DF-4166-D99200AE25CB}"/>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4D7F3F1A-8BCA-E1EF-9E1F-A848B49A8F6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A5D4951-0DA5-113C-5507-AFFABBE39121}"/>
              </a:ext>
            </a:extLst>
          </p:cNvPr>
          <p:cNvSpPr>
            <a:spLocks noGrp="1"/>
          </p:cNvSpPr>
          <p:nvPr>
            <p:ph type="sldNum" sz="quarter" idx="12"/>
          </p:nvPr>
        </p:nvSpPr>
        <p:spPr/>
        <p:txBody>
          <a:bodyPr/>
          <a:lstStyle/>
          <a:p>
            <a:fld id="{EEC93984-78DB-A545-8BB0-02E9AEA47A08}" type="slidenum">
              <a:rPr lang="en-US" smtClean="0"/>
              <a:pPr/>
              <a:t>‹#›</a:t>
            </a:fld>
            <a:endParaRPr lang="en-US" dirty="0"/>
          </a:p>
        </p:txBody>
      </p:sp>
    </p:spTree>
    <p:extLst>
      <p:ext uri="{BB962C8B-B14F-4D97-AF65-F5344CB8AC3E}">
        <p14:creationId xmlns:p14="http://schemas.microsoft.com/office/powerpoint/2010/main" val="379887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F67F03-5594-D7CF-33DF-2F83BB497DA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5917417" y="1599193"/>
            <a:ext cx="2292042" cy="7452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eachers Retirement Association logo">
            <a:extLst>
              <a:ext uri="{FF2B5EF4-FFF2-40B4-BE49-F238E27FC236}">
                <a16:creationId xmlns:a16="http://schemas.microsoft.com/office/drawing/2014/main" id="{B8AD3856-EB35-153F-FE0E-78BC86A74822}"/>
              </a:ext>
            </a:extLst>
          </p:cNvPr>
          <p:cNvPicPr>
            <a:picLocks noChangeAspect="1"/>
          </p:cNvPicPr>
          <p:nvPr userDrawn="1"/>
        </p:nvPicPr>
        <p:blipFill>
          <a:blip r:embed="rId2"/>
          <a:stretch>
            <a:fillRect/>
          </a:stretch>
        </p:blipFill>
        <p:spPr>
          <a:xfrm>
            <a:off x="289523" y="5761528"/>
            <a:ext cx="2081297" cy="808237"/>
          </a:xfrm>
          <a:prstGeom prst="rect">
            <a:avLst/>
          </a:prstGeom>
        </p:spPr>
      </p:pic>
      <p:pic>
        <p:nvPicPr>
          <p:cNvPr id="9" name="Picture 8" descr="Our mission: TRA provides retirement, disability, and survivor benefits to Minnesota’s public educators assisting them in achieving future income security. TRA strives to provide benefits that attract and retain competent teachers who serve communities throughout the state, building a stronger education system. TRA is committed to safeguarding the financial integrity of the fund and takes pride in providing exceptional, innovative services.">
            <a:extLst>
              <a:ext uri="{FF2B5EF4-FFF2-40B4-BE49-F238E27FC236}">
                <a16:creationId xmlns:a16="http://schemas.microsoft.com/office/drawing/2014/main" id="{E1D6742F-5966-343D-B4E8-806718642438}"/>
              </a:ext>
            </a:extLst>
          </p:cNvPr>
          <p:cNvPicPr>
            <a:picLocks noChangeAspect="1"/>
          </p:cNvPicPr>
          <p:nvPr userDrawn="1"/>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500148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A822D91-611C-5528-2DBE-AEFED18FE5D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828800" cy="6858000"/>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847726" y="215228"/>
            <a:ext cx="7667625"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text only</a:t>
            </a:r>
          </a:p>
        </p:txBody>
      </p:sp>
      <p:sp>
        <p:nvSpPr>
          <p:cNvPr id="3" name="Content Placeholder 2">
            <a:extLst>
              <a:ext uri="{FF2B5EF4-FFF2-40B4-BE49-F238E27FC236}">
                <a16:creationId xmlns:a16="http://schemas.microsoft.com/office/drawing/2014/main" id="{7B1E7252-F59B-E35E-9F46-3C01FA558373}"/>
              </a:ext>
            </a:extLst>
          </p:cNvPr>
          <p:cNvSpPr>
            <a:spLocks noGrp="1"/>
          </p:cNvSpPr>
          <p:nvPr>
            <p:ph idx="1" hasCustomPrompt="1"/>
          </p:nvPr>
        </p:nvSpPr>
        <p:spPr>
          <a:xfrm>
            <a:off x="847726" y="1675728"/>
            <a:ext cx="7667625" cy="536575"/>
          </a:xfrm>
        </p:spPr>
        <p:txBody>
          <a:bodyPr/>
          <a:lstStyle>
            <a:lvl1pPr marL="0" indent="0">
              <a:buNone/>
              <a:defRPr sz="2550">
                <a:solidFill>
                  <a:srgbClr val="991E66"/>
                </a:solidFill>
                <a:latin typeface="Cambria" panose="02040503050406030204" pitchFamily="18" charset="0"/>
              </a:defRPr>
            </a:lvl1pPr>
            <a:lvl2pPr>
              <a:defRPr sz="1650">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dirty="0"/>
              <a:t>Subhead</a:t>
            </a:r>
          </a:p>
        </p:txBody>
      </p:sp>
      <p:sp>
        <p:nvSpPr>
          <p:cNvPr id="4" name="Text Placeholder 8">
            <a:extLst>
              <a:ext uri="{FF2B5EF4-FFF2-40B4-BE49-F238E27FC236}">
                <a16:creationId xmlns:a16="http://schemas.microsoft.com/office/drawing/2014/main" id="{239F45CC-7C77-0A14-E9BF-DF1CA1979FF7}"/>
              </a:ext>
            </a:extLst>
          </p:cNvPr>
          <p:cNvSpPr>
            <a:spLocks noGrp="1"/>
          </p:cNvSpPr>
          <p:nvPr>
            <p:ph type="body" sz="quarter" idx="11" hasCustomPrompt="1"/>
          </p:nvPr>
        </p:nvSpPr>
        <p:spPr>
          <a:xfrm>
            <a:off x="847726" y="2212300"/>
            <a:ext cx="7667625" cy="3378200"/>
          </a:xfrm>
        </p:spPr>
        <p:txBody>
          <a:bodyPr>
            <a:normAutofit/>
          </a:bodyPr>
          <a:lstStyle>
            <a:lvl2pPr>
              <a:defRPr sz="1200" b="0" i="0">
                <a:latin typeface="Arial" panose="020B0604020202020204" pitchFamily="34" charset="0"/>
                <a:cs typeface="Arial" panose="020B0604020202020204" pitchFamily="34" charset="0"/>
              </a:defRPr>
            </a:lvl2pPr>
          </a:lstStyle>
          <a:p>
            <a:pPr lvl="1"/>
            <a:r>
              <a:rPr lang="en-US" dirty="0"/>
              <a:t>Content</a:t>
            </a:r>
          </a:p>
        </p:txBody>
      </p:sp>
      <p:pic>
        <p:nvPicPr>
          <p:cNvPr id="7" name="Picture 6" descr="Teachers Retirement Association logo">
            <a:extLst>
              <a:ext uri="{FF2B5EF4-FFF2-40B4-BE49-F238E27FC236}">
                <a16:creationId xmlns:a16="http://schemas.microsoft.com/office/drawing/2014/main" id="{31B93B3A-CE7A-3EAC-82C3-8413E3F3B4C5}"/>
              </a:ext>
            </a:extLst>
          </p:cNvPr>
          <p:cNvPicPr>
            <a:picLocks noChangeAspect="1"/>
          </p:cNvPicPr>
          <p:nvPr userDrawn="1"/>
        </p:nvPicPr>
        <p:blipFill>
          <a:blip r:embed="rId3"/>
          <a:stretch>
            <a:fillRect/>
          </a:stretch>
        </p:blipFill>
        <p:spPr>
          <a:xfrm>
            <a:off x="6769051" y="5761528"/>
            <a:ext cx="2081297" cy="808237"/>
          </a:xfrm>
          <a:prstGeom prst="rect">
            <a:avLst/>
          </a:prstGeom>
        </p:spPr>
      </p:pic>
    </p:spTree>
    <p:extLst>
      <p:ext uri="{BB962C8B-B14F-4D97-AF65-F5344CB8AC3E}">
        <p14:creationId xmlns:p14="http://schemas.microsoft.com/office/powerpoint/2010/main" val="1209357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4E6E46-6769-E917-7758-E4E6575BC62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828800" cy="6858000"/>
          </a:xfrm>
          <a:prstGeom prst="rect">
            <a:avLst/>
          </a:prstGeom>
        </p:spPr>
      </p:pic>
      <p:pic>
        <p:nvPicPr>
          <p:cNvPr id="4" name="Picture 3" descr="Teachers Retirement Association logo">
            <a:extLst>
              <a:ext uri="{FF2B5EF4-FFF2-40B4-BE49-F238E27FC236}">
                <a16:creationId xmlns:a16="http://schemas.microsoft.com/office/drawing/2014/main" id="{0C1A395D-B24C-327C-E199-5FAE1674AE0D}"/>
              </a:ext>
            </a:extLst>
          </p:cNvPr>
          <p:cNvPicPr>
            <a:picLocks noChangeAspect="1"/>
          </p:cNvPicPr>
          <p:nvPr userDrawn="1"/>
        </p:nvPicPr>
        <p:blipFill>
          <a:blip r:embed="rId3"/>
          <a:stretch>
            <a:fillRect/>
          </a:stretch>
        </p:blipFill>
        <p:spPr>
          <a:xfrm>
            <a:off x="6769051" y="5761528"/>
            <a:ext cx="2081297" cy="808237"/>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847726" y="215228"/>
            <a:ext cx="7667625"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text only</a:t>
            </a:r>
          </a:p>
        </p:txBody>
      </p:sp>
    </p:spTree>
    <p:extLst>
      <p:ext uri="{BB962C8B-B14F-4D97-AF65-F5344CB8AC3E}">
        <p14:creationId xmlns:p14="http://schemas.microsoft.com/office/powerpoint/2010/main" val="4066379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E7A7B11-2CA0-3B38-0176-633A9DBAC950}"/>
              </a:ext>
              <a:ext uri="{C183D7F6-B498-43B3-948B-1728B52AA6E4}">
                <adec:decorative xmlns:adec="http://schemas.microsoft.com/office/drawing/2017/decorative" val="1"/>
              </a:ext>
            </a:extLst>
          </p:cNvPr>
          <p:cNvGrpSpPr/>
          <p:nvPr userDrawn="1"/>
        </p:nvGrpSpPr>
        <p:grpSpPr>
          <a:xfrm>
            <a:off x="6099042" y="0"/>
            <a:ext cx="3044958" cy="6858000"/>
            <a:chOff x="6099042" y="0"/>
            <a:chExt cx="3044958" cy="6858000"/>
          </a:xfrm>
        </p:grpSpPr>
        <p:sp>
          <p:nvSpPr>
            <p:cNvPr id="11" name="Rectangle 10">
              <a:extLst>
                <a:ext uri="{FF2B5EF4-FFF2-40B4-BE49-F238E27FC236}">
                  <a16:creationId xmlns:a16="http://schemas.microsoft.com/office/drawing/2014/main" id="{B75EC42B-79F2-2699-4E57-C75EBE7F7980}"/>
                </a:ext>
                <a:ext uri="{C183D7F6-B498-43B3-948B-1728B52AA6E4}">
                  <adec:decorative xmlns:adec="http://schemas.microsoft.com/office/drawing/2017/decorative" val="1"/>
                </a:ext>
              </a:extLst>
            </p:cNvPr>
            <p:cNvSpPr/>
            <p:nvPr userDrawn="1"/>
          </p:nvSpPr>
          <p:spPr>
            <a:xfrm>
              <a:off x="6099048" y="0"/>
              <a:ext cx="3044952" cy="6858000"/>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6AA2B58B-E25F-A24E-752C-973F6152AFB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99042" y="6095998"/>
              <a:ext cx="3044958" cy="762002"/>
            </a:xfrm>
            <a:prstGeom prst="rect">
              <a:avLst/>
            </a:prstGeom>
          </p:spPr>
        </p:pic>
      </p:grpSp>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561975" y="215228"/>
            <a:ext cx="4514850"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photo</a:t>
            </a:r>
          </a:p>
        </p:txBody>
      </p:sp>
      <p:sp>
        <p:nvSpPr>
          <p:cNvPr id="3" name="Content Placeholder 2">
            <a:extLst>
              <a:ext uri="{FF2B5EF4-FFF2-40B4-BE49-F238E27FC236}">
                <a16:creationId xmlns:a16="http://schemas.microsoft.com/office/drawing/2014/main" id="{7B1E7252-F59B-E35E-9F46-3C01FA558373}"/>
              </a:ext>
            </a:extLst>
          </p:cNvPr>
          <p:cNvSpPr>
            <a:spLocks noGrp="1"/>
          </p:cNvSpPr>
          <p:nvPr>
            <p:ph idx="1" hasCustomPrompt="1"/>
          </p:nvPr>
        </p:nvSpPr>
        <p:spPr>
          <a:xfrm>
            <a:off x="561975" y="1675725"/>
            <a:ext cx="4514850" cy="549275"/>
          </a:xfrm>
        </p:spPr>
        <p:txBody>
          <a:bodyPr anchor="b"/>
          <a:lstStyle>
            <a:lvl1pPr marL="0" indent="0">
              <a:buNone/>
              <a:defRPr sz="2550">
                <a:solidFill>
                  <a:srgbClr val="991E66"/>
                </a:solidFill>
                <a:latin typeface="Cambria" panose="02040503050406030204" pitchFamily="18" charset="0"/>
              </a:defRPr>
            </a:lvl1pPr>
            <a:lvl2pPr>
              <a:defRPr sz="1650">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dirty="0"/>
              <a:t>Subhead</a:t>
            </a:r>
          </a:p>
        </p:txBody>
      </p:sp>
      <p:sp>
        <p:nvSpPr>
          <p:cNvPr id="4" name="Content Placeholder 2">
            <a:extLst>
              <a:ext uri="{FF2B5EF4-FFF2-40B4-BE49-F238E27FC236}">
                <a16:creationId xmlns:a16="http://schemas.microsoft.com/office/drawing/2014/main" id="{602162E9-5BC6-E5DB-E643-BA07166950AF}"/>
              </a:ext>
            </a:extLst>
          </p:cNvPr>
          <p:cNvSpPr>
            <a:spLocks noGrp="1"/>
          </p:cNvSpPr>
          <p:nvPr>
            <p:ph idx="10"/>
          </p:nvPr>
        </p:nvSpPr>
        <p:spPr>
          <a:xfrm>
            <a:off x="5638801" y="812006"/>
            <a:ext cx="2943225" cy="4351338"/>
          </a:xfrm>
          <a:solidFill>
            <a:schemeClr val="bg1"/>
          </a:solidFill>
          <a:ln w="63500">
            <a:solidFill>
              <a:schemeClr val="bg1"/>
            </a:solidFill>
          </a:ln>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a:t>Click to edit Master text styles</a:t>
            </a:r>
          </a:p>
        </p:txBody>
      </p:sp>
      <p:sp>
        <p:nvSpPr>
          <p:cNvPr id="9" name="Text Placeholder 8">
            <a:extLst>
              <a:ext uri="{FF2B5EF4-FFF2-40B4-BE49-F238E27FC236}">
                <a16:creationId xmlns:a16="http://schemas.microsoft.com/office/drawing/2014/main" id="{0ACC94F3-22EB-C43A-F275-083641E99A29}"/>
              </a:ext>
            </a:extLst>
          </p:cNvPr>
          <p:cNvSpPr>
            <a:spLocks noGrp="1"/>
          </p:cNvSpPr>
          <p:nvPr>
            <p:ph type="body" sz="quarter" idx="11" hasCustomPrompt="1"/>
          </p:nvPr>
        </p:nvSpPr>
        <p:spPr>
          <a:xfrm>
            <a:off x="561976" y="2225000"/>
            <a:ext cx="4448175" cy="2997200"/>
          </a:xfrm>
        </p:spPr>
        <p:txBody>
          <a:bodyPr>
            <a:noAutofit/>
          </a:bodyPr>
          <a:lstStyle>
            <a:lvl2pPr>
              <a:defRPr sz="1200" b="0" i="0">
                <a:latin typeface="Arial" panose="020B0604020202020204" pitchFamily="34" charset="0"/>
                <a:cs typeface="Arial" panose="020B0604020202020204" pitchFamily="34" charset="0"/>
              </a:defRPr>
            </a:lvl2pPr>
          </a:lstStyle>
          <a:p>
            <a:pPr lvl="1"/>
            <a:r>
              <a:rPr lang="en-US" dirty="0"/>
              <a:t>Content</a:t>
            </a:r>
          </a:p>
        </p:txBody>
      </p:sp>
      <p:pic>
        <p:nvPicPr>
          <p:cNvPr id="5" name="Picture 4" descr="Teachers Retirement Association logo">
            <a:extLst>
              <a:ext uri="{FF2B5EF4-FFF2-40B4-BE49-F238E27FC236}">
                <a16:creationId xmlns:a16="http://schemas.microsoft.com/office/drawing/2014/main" id="{BCEBE5FE-73B0-734B-8552-D0A5DB362644}"/>
              </a:ext>
            </a:extLst>
          </p:cNvPr>
          <p:cNvPicPr>
            <a:picLocks noChangeAspect="1"/>
          </p:cNvPicPr>
          <p:nvPr userDrawn="1"/>
        </p:nvPicPr>
        <p:blipFill>
          <a:blip r:embed="rId3"/>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1239743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05CD43B-6C8C-9D2A-F763-84C87CC8AC80}"/>
              </a:ext>
              <a:ext uri="{C183D7F6-B498-43B3-948B-1728B52AA6E4}">
                <adec:decorative xmlns:adec="http://schemas.microsoft.com/office/drawing/2017/decorative" val="1"/>
              </a:ext>
            </a:extLst>
          </p:cNvPr>
          <p:cNvGrpSpPr/>
          <p:nvPr userDrawn="1"/>
        </p:nvGrpSpPr>
        <p:grpSpPr>
          <a:xfrm>
            <a:off x="6099042" y="0"/>
            <a:ext cx="3044958" cy="6858000"/>
            <a:chOff x="6099042" y="0"/>
            <a:chExt cx="3044958" cy="6858000"/>
          </a:xfrm>
        </p:grpSpPr>
        <p:sp>
          <p:nvSpPr>
            <p:cNvPr id="5" name="Rectangle 4">
              <a:extLst>
                <a:ext uri="{FF2B5EF4-FFF2-40B4-BE49-F238E27FC236}">
                  <a16:creationId xmlns:a16="http://schemas.microsoft.com/office/drawing/2014/main" id="{BBAE7E2C-8C14-F023-CEE3-1B4AA71A8DDF}"/>
                </a:ext>
                <a:ext uri="{C183D7F6-B498-43B3-948B-1728B52AA6E4}">
                  <adec:decorative xmlns:adec="http://schemas.microsoft.com/office/drawing/2017/decorative" val="1"/>
                </a:ext>
              </a:extLst>
            </p:cNvPr>
            <p:cNvSpPr/>
            <p:nvPr userDrawn="1"/>
          </p:nvSpPr>
          <p:spPr>
            <a:xfrm>
              <a:off x="6099048" y="0"/>
              <a:ext cx="3044952" cy="6858000"/>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EBB5729-35CA-2912-BFA6-E3A81A52916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99042" y="6095998"/>
              <a:ext cx="3044958" cy="762002"/>
            </a:xfrm>
            <a:prstGeom prst="rect">
              <a:avLst/>
            </a:prstGeom>
          </p:spPr>
        </p:pic>
      </p:grpSp>
      <p:pic>
        <p:nvPicPr>
          <p:cNvPr id="8" name="Picture 7" descr="Teachers Retirement Association logo">
            <a:extLst>
              <a:ext uri="{FF2B5EF4-FFF2-40B4-BE49-F238E27FC236}">
                <a16:creationId xmlns:a16="http://schemas.microsoft.com/office/drawing/2014/main" id="{3087027F-D4F6-4860-F981-3C027856850A}"/>
              </a:ext>
            </a:extLst>
          </p:cNvPr>
          <p:cNvPicPr>
            <a:picLocks noChangeAspect="1"/>
          </p:cNvPicPr>
          <p:nvPr userDrawn="1"/>
        </p:nvPicPr>
        <p:blipFill>
          <a:blip r:embed="rId3"/>
          <a:stretch>
            <a:fillRect/>
          </a:stretch>
        </p:blipFill>
        <p:spPr>
          <a:xfrm>
            <a:off x="289523" y="5761528"/>
            <a:ext cx="2081297" cy="808237"/>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561975" y="215228"/>
            <a:ext cx="4514850"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photo</a:t>
            </a:r>
          </a:p>
        </p:txBody>
      </p:sp>
      <p:sp>
        <p:nvSpPr>
          <p:cNvPr id="4" name="Content Placeholder 2">
            <a:extLst>
              <a:ext uri="{FF2B5EF4-FFF2-40B4-BE49-F238E27FC236}">
                <a16:creationId xmlns:a16="http://schemas.microsoft.com/office/drawing/2014/main" id="{602162E9-5BC6-E5DB-E643-BA07166950AF}"/>
              </a:ext>
            </a:extLst>
          </p:cNvPr>
          <p:cNvSpPr>
            <a:spLocks noGrp="1"/>
          </p:cNvSpPr>
          <p:nvPr>
            <p:ph idx="10"/>
          </p:nvPr>
        </p:nvSpPr>
        <p:spPr>
          <a:xfrm>
            <a:off x="5638801" y="812006"/>
            <a:ext cx="2943225" cy="4351338"/>
          </a:xfrm>
          <a:solidFill>
            <a:schemeClr val="bg1"/>
          </a:solidFill>
          <a:ln w="63500">
            <a:solidFill>
              <a:schemeClr val="bg1"/>
            </a:solidFill>
          </a:ln>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a:t>Click to edit Master text styles</a:t>
            </a:r>
          </a:p>
        </p:txBody>
      </p:sp>
      <p:sp>
        <p:nvSpPr>
          <p:cNvPr id="9" name="Text Placeholder 8">
            <a:extLst>
              <a:ext uri="{FF2B5EF4-FFF2-40B4-BE49-F238E27FC236}">
                <a16:creationId xmlns:a16="http://schemas.microsoft.com/office/drawing/2014/main" id="{0ACC94F3-22EB-C43A-F275-083641E99A29}"/>
              </a:ext>
            </a:extLst>
          </p:cNvPr>
          <p:cNvSpPr>
            <a:spLocks noGrp="1"/>
          </p:cNvSpPr>
          <p:nvPr>
            <p:ph type="body" sz="quarter" idx="11" hasCustomPrompt="1"/>
          </p:nvPr>
        </p:nvSpPr>
        <p:spPr>
          <a:xfrm>
            <a:off x="561976" y="1675728"/>
            <a:ext cx="4448175" cy="3546475"/>
          </a:xfrm>
        </p:spPr>
        <p:txBody>
          <a:bodyPr>
            <a:noAutofit/>
          </a:bodyPr>
          <a:lstStyle>
            <a:lvl2pPr>
              <a:defRPr sz="1200" b="0" i="0">
                <a:latin typeface="Arial" panose="020B0604020202020204" pitchFamily="34" charset="0"/>
                <a:cs typeface="Arial" panose="020B0604020202020204" pitchFamily="34" charset="0"/>
              </a:defRPr>
            </a:lvl2pPr>
          </a:lstStyle>
          <a:p>
            <a:pPr lvl="1"/>
            <a:r>
              <a:rPr lang="en-US" dirty="0"/>
              <a:t>Content</a:t>
            </a:r>
          </a:p>
        </p:txBody>
      </p:sp>
    </p:spTree>
    <p:extLst>
      <p:ext uri="{BB962C8B-B14F-4D97-AF65-F5344CB8AC3E}">
        <p14:creationId xmlns:p14="http://schemas.microsoft.com/office/powerpoint/2010/main" val="1699490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C3C20A3-40AF-1098-1347-1BF82DA74177}"/>
              </a:ext>
              <a:ext uri="{C183D7F6-B498-43B3-948B-1728B52AA6E4}">
                <adec:decorative xmlns:adec="http://schemas.microsoft.com/office/drawing/2017/decorative" val="1"/>
              </a:ext>
            </a:extLst>
          </p:cNvPr>
          <p:cNvGrpSpPr/>
          <p:nvPr userDrawn="1"/>
        </p:nvGrpSpPr>
        <p:grpSpPr>
          <a:xfrm>
            <a:off x="6099042" y="0"/>
            <a:ext cx="3044958" cy="6858000"/>
            <a:chOff x="6099042" y="0"/>
            <a:chExt cx="3044958" cy="6858000"/>
          </a:xfrm>
        </p:grpSpPr>
        <p:sp>
          <p:nvSpPr>
            <p:cNvPr id="6" name="Rectangle 5">
              <a:extLst>
                <a:ext uri="{FF2B5EF4-FFF2-40B4-BE49-F238E27FC236}">
                  <a16:creationId xmlns:a16="http://schemas.microsoft.com/office/drawing/2014/main" id="{C883577B-E999-2607-CD57-4F5C394DC2B7}"/>
                </a:ext>
                <a:ext uri="{C183D7F6-B498-43B3-948B-1728B52AA6E4}">
                  <adec:decorative xmlns:adec="http://schemas.microsoft.com/office/drawing/2017/decorative" val="1"/>
                </a:ext>
              </a:extLst>
            </p:cNvPr>
            <p:cNvSpPr/>
            <p:nvPr userDrawn="1"/>
          </p:nvSpPr>
          <p:spPr>
            <a:xfrm>
              <a:off x="6099048" y="0"/>
              <a:ext cx="3044952" cy="6858000"/>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a:extLst>
                <a:ext uri="{FF2B5EF4-FFF2-40B4-BE49-F238E27FC236}">
                  <a16:creationId xmlns:a16="http://schemas.microsoft.com/office/drawing/2014/main" id="{A5DA716A-F4C0-55E2-FF99-8E018A29E54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99042" y="4828028"/>
              <a:ext cx="3044958" cy="2029972"/>
            </a:xfrm>
            <a:prstGeom prst="rect">
              <a:avLst/>
            </a:prstGeom>
          </p:spPr>
        </p:pic>
      </p:grpSp>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561975" y="215228"/>
            <a:ext cx="4229100"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photo2</a:t>
            </a:r>
          </a:p>
        </p:txBody>
      </p:sp>
      <p:sp>
        <p:nvSpPr>
          <p:cNvPr id="3" name="Content Placeholder 2">
            <a:extLst>
              <a:ext uri="{FF2B5EF4-FFF2-40B4-BE49-F238E27FC236}">
                <a16:creationId xmlns:a16="http://schemas.microsoft.com/office/drawing/2014/main" id="{7B1E7252-F59B-E35E-9F46-3C01FA558373}"/>
              </a:ext>
            </a:extLst>
          </p:cNvPr>
          <p:cNvSpPr>
            <a:spLocks noGrp="1"/>
          </p:cNvSpPr>
          <p:nvPr>
            <p:ph idx="1" hasCustomPrompt="1"/>
          </p:nvPr>
        </p:nvSpPr>
        <p:spPr>
          <a:xfrm>
            <a:off x="561975" y="1675726"/>
            <a:ext cx="4229100" cy="561975"/>
          </a:xfrm>
        </p:spPr>
        <p:txBody>
          <a:bodyPr/>
          <a:lstStyle>
            <a:lvl1pPr marL="0" indent="0">
              <a:buNone/>
              <a:defRPr sz="2550">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dirty="0"/>
              <a:t>Subhead</a:t>
            </a:r>
          </a:p>
        </p:txBody>
      </p:sp>
      <p:sp>
        <p:nvSpPr>
          <p:cNvPr id="4" name="Content Placeholder 2">
            <a:extLst>
              <a:ext uri="{FF2B5EF4-FFF2-40B4-BE49-F238E27FC236}">
                <a16:creationId xmlns:a16="http://schemas.microsoft.com/office/drawing/2014/main" id="{602162E9-5BC6-E5DB-E643-BA07166950AF}"/>
              </a:ext>
            </a:extLst>
          </p:cNvPr>
          <p:cNvSpPr>
            <a:spLocks noGrp="1"/>
          </p:cNvSpPr>
          <p:nvPr>
            <p:ph idx="10"/>
          </p:nvPr>
        </p:nvSpPr>
        <p:spPr>
          <a:xfrm>
            <a:off x="5172075" y="812006"/>
            <a:ext cx="3409950" cy="2896394"/>
          </a:xfrm>
          <a:solidFill>
            <a:schemeClr val="bg1"/>
          </a:solidFill>
          <a:ln w="63500">
            <a:solidFill>
              <a:schemeClr val="bg1"/>
            </a:solidFill>
          </a:ln>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a:t>Click to edit Master text styles</a:t>
            </a:r>
          </a:p>
        </p:txBody>
      </p:sp>
      <p:sp>
        <p:nvSpPr>
          <p:cNvPr id="8" name="Text Placeholder 8">
            <a:extLst>
              <a:ext uri="{FF2B5EF4-FFF2-40B4-BE49-F238E27FC236}">
                <a16:creationId xmlns:a16="http://schemas.microsoft.com/office/drawing/2014/main" id="{14E3201A-9BF3-1104-3617-8C3564303800}"/>
              </a:ext>
            </a:extLst>
          </p:cNvPr>
          <p:cNvSpPr>
            <a:spLocks noGrp="1"/>
          </p:cNvSpPr>
          <p:nvPr>
            <p:ph type="body" sz="quarter" idx="11" hasCustomPrompt="1"/>
          </p:nvPr>
        </p:nvSpPr>
        <p:spPr>
          <a:xfrm>
            <a:off x="561975" y="2225000"/>
            <a:ext cx="4229100" cy="3187700"/>
          </a:xfrm>
        </p:spPr>
        <p:txBody>
          <a:bodyPr wrap="square">
            <a:normAutofit/>
          </a:bodyPr>
          <a:lstStyle>
            <a:lvl2pPr marL="600075" indent="-257175">
              <a:buFont typeface="Arial" panose="020B0604020202020204" pitchFamily="34" charset="0"/>
              <a:buChar char="•"/>
              <a:defRPr sz="1200">
                <a:latin typeface="Arial" panose="020B0604020202020204" pitchFamily="34" charset="0"/>
                <a:cs typeface="Arial" panose="020B0604020202020204" pitchFamily="34" charset="0"/>
              </a:defRPr>
            </a:lvl2pPr>
          </a:lstStyle>
          <a:p>
            <a:pPr lvl="1"/>
            <a:r>
              <a:rPr lang="en-US" b="0" i="0" dirty="0">
                <a:solidFill>
                  <a:srgbClr val="000000"/>
                </a:solidFill>
                <a:effectLst/>
                <a:latin typeface="Open Sans" panose="020B0606030504020204" pitchFamily="34" charset="0"/>
              </a:rPr>
              <a:t>Content</a:t>
            </a:r>
            <a:endParaRPr lang="en-US" dirty="0"/>
          </a:p>
        </p:txBody>
      </p:sp>
      <p:pic>
        <p:nvPicPr>
          <p:cNvPr id="10" name="Picture 9" descr="Teachers Retirement Association logo">
            <a:extLst>
              <a:ext uri="{FF2B5EF4-FFF2-40B4-BE49-F238E27FC236}">
                <a16:creationId xmlns:a16="http://schemas.microsoft.com/office/drawing/2014/main" id="{E64518FA-2758-1671-F6A8-8A674CB2666F}"/>
              </a:ext>
            </a:extLst>
          </p:cNvPr>
          <p:cNvPicPr>
            <a:picLocks noChangeAspect="1"/>
          </p:cNvPicPr>
          <p:nvPr userDrawn="1"/>
        </p:nvPicPr>
        <p:blipFill>
          <a:blip r:embed="rId3"/>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3502436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C2B0AF-DE15-BE02-5233-AB0CBD2120F1}"/>
              </a:ext>
              <a:ext uri="{C183D7F6-B498-43B3-948B-1728B52AA6E4}">
                <adec:decorative xmlns:adec="http://schemas.microsoft.com/office/drawing/2017/decorative" val="1"/>
              </a:ext>
            </a:extLst>
          </p:cNvPr>
          <p:cNvGrpSpPr/>
          <p:nvPr userDrawn="1"/>
        </p:nvGrpSpPr>
        <p:grpSpPr>
          <a:xfrm>
            <a:off x="6099042" y="0"/>
            <a:ext cx="3044958" cy="6858000"/>
            <a:chOff x="6099042" y="0"/>
            <a:chExt cx="3044958" cy="6858000"/>
          </a:xfrm>
        </p:grpSpPr>
        <p:sp>
          <p:nvSpPr>
            <p:cNvPr id="5" name="Rectangle 4">
              <a:extLst>
                <a:ext uri="{FF2B5EF4-FFF2-40B4-BE49-F238E27FC236}">
                  <a16:creationId xmlns:a16="http://schemas.microsoft.com/office/drawing/2014/main" id="{B93F8BDF-0A70-E605-CA50-94B32A761305}"/>
                </a:ext>
                <a:ext uri="{C183D7F6-B498-43B3-948B-1728B52AA6E4}">
                  <adec:decorative xmlns:adec="http://schemas.microsoft.com/office/drawing/2017/decorative" val="1"/>
                </a:ext>
              </a:extLst>
            </p:cNvPr>
            <p:cNvSpPr/>
            <p:nvPr userDrawn="1"/>
          </p:nvSpPr>
          <p:spPr>
            <a:xfrm>
              <a:off x="6099048" y="0"/>
              <a:ext cx="3044952" cy="6858000"/>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AFFB725-0294-DD13-06E8-34474AFB68C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6099042" y="4828028"/>
              <a:ext cx="3044958" cy="2029972"/>
            </a:xfrm>
            <a:prstGeom prst="rect">
              <a:avLst/>
            </a:prstGeom>
          </p:spPr>
        </p:pic>
      </p:grpSp>
      <p:pic>
        <p:nvPicPr>
          <p:cNvPr id="9" name="Picture 8" descr="Teachers Retirement Association logo">
            <a:extLst>
              <a:ext uri="{FF2B5EF4-FFF2-40B4-BE49-F238E27FC236}">
                <a16:creationId xmlns:a16="http://schemas.microsoft.com/office/drawing/2014/main" id="{D9C90CF0-F0A2-EA9B-B4D5-4DD5935AC11D}"/>
              </a:ext>
            </a:extLst>
          </p:cNvPr>
          <p:cNvPicPr>
            <a:picLocks noChangeAspect="1"/>
          </p:cNvPicPr>
          <p:nvPr userDrawn="1"/>
        </p:nvPicPr>
        <p:blipFill>
          <a:blip r:embed="rId3"/>
          <a:stretch>
            <a:fillRect/>
          </a:stretch>
        </p:blipFill>
        <p:spPr>
          <a:xfrm>
            <a:off x="289523" y="5761528"/>
            <a:ext cx="2081297" cy="808237"/>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561975" y="215228"/>
            <a:ext cx="4229100"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with photo2</a:t>
            </a:r>
          </a:p>
        </p:txBody>
      </p:sp>
      <p:sp>
        <p:nvSpPr>
          <p:cNvPr id="4" name="Content Placeholder 2">
            <a:extLst>
              <a:ext uri="{FF2B5EF4-FFF2-40B4-BE49-F238E27FC236}">
                <a16:creationId xmlns:a16="http://schemas.microsoft.com/office/drawing/2014/main" id="{602162E9-5BC6-E5DB-E643-BA07166950AF}"/>
              </a:ext>
            </a:extLst>
          </p:cNvPr>
          <p:cNvSpPr>
            <a:spLocks noGrp="1"/>
          </p:cNvSpPr>
          <p:nvPr>
            <p:ph idx="10"/>
          </p:nvPr>
        </p:nvSpPr>
        <p:spPr>
          <a:xfrm>
            <a:off x="5172075" y="812006"/>
            <a:ext cx="3409950" cy="2896394"/>
          </a:xfrm>
          <a:solidFill>
            <a:schemeClr val="bg1"/>
          </a:solidFill>
          <a:ln w="63500">
            <a:solidFill>
              <a:schemeClr val="bg1"/>
            </a:solidFill>
          </a:ln>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a:t>Click to edit Master text styles</a:t>
            </a:r>
          </a:p>
        </p:txBody>
      </p:sp>
      <p:sp>
        <p:nvSpPr>
          <p:cNvPr id="8" name="Text Placeholder 8">
            <a:extLst>
              <a:ext uri="{FF2B5EF4-FFF2-40B4-BE49-F238E27FC236}">
                <a16:creationId xmlns:a16="http://schemas.microsoft.com/office/drawing/2014/main" id="{14E3201A-9BF3-1104-3617-8C3564303800}"/>
              </a:ext>
            </a:extLst>
          </p:cNvPr>
          <p:cNvSpPr>
            <a:spLocks noGrp="1"/>
          </p:cNvSpPr>
          <p:nvPr>
            <p:ph type="body" sz="quarter" idx="11" hasCustomPrompt="1"/>
          </p:nvPr>
        </p:nvSpPr>
        <p:spPr>
          <a:xfrm>
            <a:off x="561975" y="1675725"/>
            <a:ext cx="4229100" cy="3736975"/>
          </a:xfrm>
        </p:spPr>
        <p:txBody>
          <a:bodyPr wrap="square">
            <a:normAutofit/>
          </a:bodyPr>
          <a:lstStyle>
            <a:lvl2pPr marL="600075" indent="-257175">
              <a:buFont typeface="Arial" panose="020B0604020202020204" pitchFamily="34" charset="0"/>
              <a:buChar char="•"/>
              <a:defRPr sz="1200">
                <a:latin typeface="Arial" panose="020B0604020202020204" pitchFamily="34" charset="0"/>
                <a:cs typeface="Arial" panose="020B0604020202020204" pitchFamily="34" charset="0"/>
              </a:defRPr>
            </a:lvl2pPr>
          </a:lstStyle>
          <a:p>
            <a:pPr lvl="1"/>
            <a:r>
              <a:rPr lang="en-US" b="0" i="0" dirty="0">
                <a:solidFill>
                  <a:srgbClr val="000000"/>
                </a:solidFill>
                <a:effectLst/>
                <a:latin typeface="Open Sans" panose="020B0606030504020204" pitchFamily="34" charset="0"/>
              </a:rPr>
              <a:t>Content</a:t>
            </a:r>
            <a:endParaRPr lang="en-US" dirty="0"/>
          </a:p>
        </p:txBody>
      </p:sp>
    </p:spTree>
    <p:extLst>
      <p:ext uri="{BB962C8B-B14F-4D97-AF65-F5344CB8AC3E}">
        <p14:creationId xmlns:p14="http://schemas.microsoft.com/office/powerpoint/2010/main" val="4021050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58690B5-DBB4-37D9-D8B2-966754699834}"/>
              </a:ext>
              <a:ext uri="{C183D7F6-B498-43B3-948B-1728B52AA6E4}">
                <adec:decorative xmlns:adec="http://schemas.microsoft.com/office/drawing/2017/decorative" val="1"/>
              </a:ext>
            </a:extLst>
          </p:cNvPr>
          <p:cNvGrpSpPr/>
          <p:nvPr userDrawn="1"/>
        </p:nvGrpSpPr>
        <p:grpSpPr>
          <a:xfrm>
            <a:off x="8878139" y="0"/>
            <a:ext cx="265861" cy="6858000"/>
            <a:chOff x="8878139" y="0"/>
            <a:chExt cx="265861" cy="6858000"/>
          </a:xfrm>
        </p:grpSpPr>
        <p:sp>
          <p:nvSpPr>
            <p:cNvPr id="7" name="Rectangle 6">
              <a:extLst>
                <a:ext uri="{FF2B5EF4-FFF2-40B4-BE49-F238E27FC236}">
                  <a16:creationId xmlns:a16="http://schemas.microsoft.com/office/drawing/2014/main" id="{AD7F747B-AE3C-D924-98F7-8A6A091D404F}"/>
                </a:ext>
              </a:extLst>
            </p:cNvPr>
            <p:cNvSpPr/>
            <p:nvPr userDrawn="1"/>
          </p:nvSpPr>
          <p:spPr>
            <a:xfrm>
              <a:off x="8878139" y="0"/>
              <a:ext cx="265861" cy="23162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1FBD0C7-BC6B-2997-A365-BE55E5789BEF}"/>
                </a:ext>
              </a:extLst>
            </p:cNvPr>
            <p:cNvSpPr/>
            <p:nvPr userDrawn="1"/>
          </p:nvSpPr>
          <p:spPr>
            <a:xfrm>
              <a:off x="8878139" y="2312183"/>
              <a:ext cx="265861" cy="231621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19F2AA9-7367-A84B-1E9C-4BB7ADD3EAE0}"/>
                </a:ext>
              </a:extLst>
            </p:cNvPr>
            <p:cNvSpPr/>
            <p:nvPr userDrawn="1"/>
          </p:nvSpPr>
          <p:spPr>
            <a:xfrm>
              <a:off x="8878139" y="4620339"/>
              <a:ext cx="265861" cy="223766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561976" y="215228"/>
            <a:ext cx="7667625" cy="1325563"/>
          </a:xfrm>
        </p:spPr>
        <p:txBody>
          <a:bodyPr anchor="b"/>
          <a:lstStyle>
            <a:lvl1pPr>
              <a:defRPr>
                <a:solidFill>
                  <a:srgbClr val="407EC9"/>
                </a:solidFill>
                <a:latin typeface="Arial" panose="020B0604020202020204" pitchFamily="34" charset="0"/>
                <a:cs typeface="Arial" panose="020B0604020202020204" pitchFamily="34" charset="0"/>
              </a:defRPr>
            </a:lvl1pPr>
          </a:lstStyle>
          <a:p>
            <a:r>
              <a:rPr lang="en-US" dirty="0"/>
              <a:t>Slide with text only</a:t>
            </a:r>
          </a:p>
        </p:txBody>
      </p:sp>
      <p:sp>
        <p:nvSpPr>
          <p:cNvPr id="3" name="Content Placeholder 2">
            <a:extLst>
              <a:ext uri="{FF2B5EF4-FFF2-40B4-BE49-F238E27FC236}">
                <a16:creationId xmlns:a16="http://schemas.microsoft.com/office/drawing/2014/main" id="{7B1E7252-F59B-E35E-9F46-3C01FA558373}"/>
              </a:ext>
            </a:extLst>
          </p:cNvPr>
          <p:cNvSpPr>
            <a:spLocks noGrp="1"/>
          </p:cNvSpPr>
          <p:nvPr>
            <p:ph idx="1" hasCustomPrompt="1"/>
          </p:nvPr>
        </p:nvSpPr>
        <p:spPr>
          <a:xfrm>
            <a:off x="561976" y="1675728"/>
            <a:ext cx="7667625" cy="536575"/>
          </a:xfrm>
        </p:spPr>
        <p:txBody>
          <a:bodyPr/>
          <a:lstStyle>
            <a:lvl1pPr marL="0" indent="0">
              <a:buNone/>
              <a:defRPr sz="2550">
                <a:solidFill>
                  <a:srgbClr val="991E66"/>
                </a:solidFill>
                <a:latin typeface="Cambria" panose="02040503050406030204" pitchFamily="18" charset="0"/>
              </a:defRPr>
            </a:lvl1pPr>
            <a:lvl2pPr marL="342900" indent="0">
              <a:buNone/>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dirty="0"/>
              <a:t>Subhead</a:t>
            </a:r>
          </a:p>
        </p:txBody>
      </p:sp>
      <p:sp>
        <p:nvSpPr>
          <p:cNvPr id="4" name="Text Placeholder 8">
            <a:extLst>
              <a:ext uri="{FF2B5EF4-FFF2-40B4-BE49-F238E27FC236}">
                <a16:creationId xmlns:a16="http://schemas.microsoft.com/office/drawing/2014/main" id="{8B1B2262-8BD1-F319-43D9-DD2DFFA2D10B}"/>
              </a:ext>
            </a:extLst>
          </p:cNvPr>
          <p:cNvSpPr>
            <a:spLocks noGrp="1"/>
          </p:cNvSpPr>
          <p:nvPr>
            <p:ph type="body" sz="quarter" idx="11" hasCustomPrompt="1"/>
          </p:nvPr>
        </p:nvSpPr>
        <p:spPr>
          <a:xfrm>
            <a:off x="561976" y="2225000"/>
            <a:ext cx="7667625" cy="3314700"/>
          </a:xfrm>
        </p:spPr>
        <p:txBody>
          <a:bodyPr>
            <a:normAutofit/>
          </a:bodyPr>
          <a:lstStyle>
            <a:lvl2pPr>
              <a:defRPr sz="1200" b="0" i="0">
                <a:latin typeface="Arial" panose="020B0604020202020204" pitchFamily="34" charset="0"/>
                <a:cs typeface="Arial" panose="020B0604020202020204" pitchFamily="34" charset="0"/>
              </a:defRPr>
            </a:lvl2pPr>
          </a:lstStyle>
          <a:p>
            <a:pPr lvl="1"/>
            <a:r>
              <a:rPr lang="en-US" dirty="0"/>
              <a:t>Content</a:t>
            </a:r>
          </a:p>
        </p:txBody>
      </p:sp>
      <p:pic>
        <p:nvPicPr>
          <p:cNvPr id="6" name="Picture 5" descr="Teachers Retirement Association logo">
            <a:extLst>
              <a:ext uri="{FF2B5EF4-FFF2-40B4-BE49-F238E27FC236}">
                <a16:creationId xmlns:a16="http://schemas.microsoft.com/office/drawing/2014/main" id="{3A2D417E-8FE8-BF1A-BDEF-6701C8EDEA4E}"/>
              </a:ext>
            </a:extLst>
          </p:cNvPr>
          <p:cNvPicPr>
            <a:picLocks noChangeAspect="1"/>
          </p:cNvPicPr>
          <p:nvPr userDrawn="1"/>
        </p:nvPicPr>
        <p:blipFill>
          <a:blip r:embed="rId2"/>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1863346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B544AB4-5538-79D1-101A-34B939F7D8CB}"/>
              </a:ext>
            </a:extLst>
          </p:cNvPr>
          <p:cNvSpPr/>
          <p:nvPr userDrawn="1"/>
        </p:nvSpPr>
        <p:spPr>
          <a:xfrm>
            <a:off x="4631251" y="1441938"/>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5" name="Picture 24" descr="A purple envelope with a black background&#10;&#10;AI-generated content may be incorrect.">
            <a:extLst>
              <a:ext uri="{FF2B5EF4-FFF2-40B4-BE49-F238E27FC236}">
                <a16:creationId xmlns:a16="http://schemas.microsoft.com/office/drawing/2014/main" id="{EC31832E-6B5D-2FBA-8E89-0EDE507CEC50}"/>
              </a:ext>
            </a:extLst>
          </p:cNvPr>
          <p:cNvPicPr>
            <a:picLocks noChangeAspect="1"/>
          </p:cNvPicPr>
          <p:nvPr userDrawn="1"/>
        </p:nvPicPr>
        <p:blipFill>
          <a:blip r:embed="rId2"/>
          <a:stretch>
            <a:fillRect/>
          </a:stretch>
        </p:blipFill>
        <p:spPr>
          <a:xfrm>
            <a:off x="4881916" y="1818906"/>
            <a:ext cx="632681" cy="632681"/>
          </a:xfrm>
          <a:prstGeom prst="rect">
            <a:avLst/>
          </a:prstGeom>
        </p:spPr>
      </p:pic>
      <p:sp>
        <p:nvSpPr>
          <p:cNvPr id="15" name="Rectangle 14">
            <a:extLst>
              <a:ext uri="{FF2B5EF4-FFF2-40B4-BE49-F238E27FC236}">
                <a16:creationId xmlns:a16="http://schemas.microsoft.com/office/drawing/2014/main" id="{17BE4F89-A57B-840D-2208-F294C6170338}"/>
              </a:ext>
            </a:extLst>
          </p:cNvPr>
          <p:cNvSpPr/>
          <p:nvPr userDrawn="1"/>
        </p:nvSpPr>
        <p:spPr>
          <a:xfrm>
            <a:off x="4631251" y="3077085"/>
            <a:ext cx="3775589"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3" name="Picture 22" descr="A purple phone handset on a black background&#10;&#10;AI-generated content may be incorrect.">
            <a:extLst>
              <a:ext uri="{FF2B5EF4-FFF2-40B4-BE49-F238E27FC236}">
                <a16:creationId xmlns:a16="http://schemas.microsoft.com/office/drawing/2014/main" id="{3525CB71-4737-2759-8409-014401CF329D}"/>
              </a:ext>
            </a:extLst>
          </p:cNvPr>
          <p:cNvPicPr>
            <a:picLocks noChangeAspect="1"/>
          </p:cNvPicPr>
          <p:nvPr userDrawn="1"/>
        </p:nvPicPr>
        <p:blipFill>
          <a:blip r:embed="rId3"/>
          <a:stretch>
            <a:fillRect/>
          </a:stretch>
        </p:blipFill>
        <p:spPr>
          <a:xfrm>
            <a:off x="4881916" y="3429000"/>
            <a:ext cx="651437" cy="651437"/>
          </a:xfrm>
          <a:prstGeom prst="rect">
            <a:avLst/>
          </a:prstGeom>
        </p:spPr>
      </p:pic>
      <p:sp>
        <p:nvSpPr>
          <p:cNvPr id="7" name="Rectangle 6">
            <a:extLst>
              <a:ext uri="{FF2B5EF4-FFF2-40B4-BE49-F238E27FC236}">
                <a16:creationId xmlns:a16="http://schemas.microsoft.com/office/drawing/2014/main" id="{EC563FC3-8A26-946F-A5D3-5ADAE7D19208}"/>
              </a:ext>
            </a:extLst>
          </p:cNvPr>
          <p:cNvSpPr/>
          <p:nvPr userDrawn="1"/>
        </p:nvSpPr>
        <p:spPr>
          <a:xfrm>
            <a:off x="744044" y="1441938"/>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7">
            <a:extLst>
              <a:ext uri="{FF2B5EF4-FFF2-40B4-BE49-F238E27FC236}">
                <a16:creationId xmlns:a16="http://schemas.microsoft.com/office/drawing/2014/main" id="{F0445707-DC18-374C-2F59-D864A031DA75}"/>
              </a:ext>
            </a:extLst>
          </p:cNvPr>
          <p:cNvSpPr/>
          <p:nvPr userDrawn="1"/>
        </p:nvSpPr>
        <p:spPr>
          <a:xfrm>
            <a:off x="744044" y="3077085"/>
            <a:ext cx="3775589"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Rectangle 9">
            <a:extLst>
              <a:ext uri="{FF2B5EF4-FFF2-40B4-BE49-F238E27FC236}">
                <a16:creationId xmlns:a16="http://schemas.microsoft.com/office/drawing/2014/main" id="{095392DD-9B05-F716-EB73-7B5CCAD99DD1}"/>
              </a:ext>
            </a:extLst>
          </p:cNvPr>
          <p:cNvSpPr/>
          <p:nvPr userDrawn="1"/>
        </p:nvSpPr>
        <p:spPr>
          <a:xfrm>
            <a:off x="744044" y="4712231"/>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644511" y="365129"/>
            <a:ext cx="7746218" cy="1056824"/>
          </a:xfrm>
        </p:spPr>
        <p:txBody>
          <a:bodyPr/>
          <a:lstStyle>
            <a:lvl1pPr>
              <a:defRPr>
                <a:solidFill>
                  <a:srgbClr val="407EC9"/>
                </a:solidFill>
                <a:latin typeface="Arial" panose="020B0604020202020204" pitchFamily="34" charset="0"/>
                <a:cs typeface="Arial" panose="020B0604020202020204" pitchFamily="34" charset="0"/>
              </a:defRPr>
            </a:lvl1pPr>
          </a:lstStyle>
          <a:p>
            <a:r>
              <a:rPr lang="en-US" dirty="0"/>
              <a:t>Have questions? We’re here to help.</a:t>
            </a:r>
          </a:p>
        </p:txBody>
      </p:sp>
      <p:sp>
        <p:nvSpPr>
          <p:cNvPr id="9" name="Title 1">
            <a:extLst>
              <a:ext uri="{FF2B5EF4-FFF2-40B4-BE49-F238E27FC236}">
                <a16:creationId xmlns:a16="http://schemas.microsoft.com/office/drawing/2014/main" id="{1C03209F-82CF-7B83-D8CC-A6CBC41B59AB}"/>
              </a:ext>
            </a:extLst>
          </p:cNvPr>
          <p:cNvSpPr txBox="1">
            <a:spLocks/>
          </p:cNvSpPr>
          <p:nvPr userDrawn="1"/>
        </p:nvSpPr>
        <p:spPr>
          <a:xfrm>
            <a:off x="1919223" y="3081568"/>
            <a:ext cx="2438400" cy="151862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Chat with us</a:t>
            </a:r>
            <a:endParaRPr lang="en-US" sz="2100" b="1" dirty="0">
              <a:solidFill>
                <a:schemeClr val="tx1"/>
              </a:solidFill>
              <a:effectLst/>
              <a:latin typeface="Arial" panose="020B0604020202020204" pitchFamily="34" charset="0"/>
              <a:cs typeface="Arial" panose="020B0604020202020204" pitchFamily="34" charset="0"/>
            </a:endParaRPr>
          </a:p>
          <a:p>
            <a:r>
              <a:rPr lang="en-US" sz="1350" b="0" dirty="0">
                <a:solidFill>
                  <a:schemeClr val="tx1"/>
                </a:solidFill>
                <a:effectLst/>
                <a:latin typeface="Arial" panose="020B0604020202020204" pitchFamily="34" charset="0"/>
                <a:cs typeface="Arial" panose="020B0604020202020204" pitchFamily="34" charset="0"/>
              </a:rPr>
              <a:t>Click the chat icon from any </a:t>
            </a:r>
            <a:br>
              <a:rPr lang="en-US" sz="1350" b="0" dirty="0">
                <a:solidFill>
                  <a:schemeClr val="tx1"/>
                </a:solidFill>
                <a:effectLst/>
                <a:latin typeface="Arial" panose="020B0604020202020204" pitchFamily="34" charset="0"/>
                <a:cs typeface="Arial" panose="020B0604020202020204" pitchFamily="34" charset="0"/>
              </a:rPr>
            </a:br>
            <a:r>
              <a:rPr lang="en-US" sz="1350" b="0" dirty="0">
                <a:solidFill>
                  <a:schemeClr val="tx1"/>
                </a:solidFill>
                <a:effectLst/>
                <a:latin typeface="Arial" panose="020B0604020202020204" pitchFamily="34" charset="0"/>
                <a:cs typeface="Arial" panose="020B0604020202020204" pitchFamily="34" charset="0"/>
              </a:rPr>
              <a:t>page on our website</a:t>
            </a:r>
          </a:p>
        </p:txBody>
      </p:sp>
      <p:sp>
        <p:nvSpPr>
          <p:cNvPr id="4" name="Title 1">
            <a:extLst>
              <a:ext uri="{FF2B5EF4-FFF2-40B4-BE49-F238E27FC236}">
                <a16:creationId xmlns:a16="http://schemas.microsoft.com/office/drawing/2014/main" id="{89F00B4A-09F2-9D39-BA68-68060C470BC0}"/>
              </a:ext>
            </a:extLst>
          </p:cNvPr>
          <p:cNvSpPr txBox="1">
            <a:spLocks/>
          </p:cNvSpPr>
          <p:nvPr userDrawn="1"/>
        </p:nvSpPr>
        <p:spPr>
          <a:xfrm>
            <a:off x="1919223" y="1442094"/>
            <a:ext cx="2592354" cy="153071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Visit our website</a:t>
            </a:r>
          </a:p>
          <a:p>
            <a:r>
              <a:rPr lang="en-US" sz="1350" b="0" dirty="0">
                <a:solidFill>
                  <a:schemeClr val="tx1"/>
                </a:solidFill>
                <a:effectLst/>
                <a:latin typeface="Arial" panose="020B0604020202020204" pitchFamily="34" charset="0"/>
                <a:cs typeface="Arial" panose="020B0604020202020204" pitchFamily="34" charset="0"/>
              </a:rPr>
              <a:t>minnesotatra.org</a:t>
            </a:r>
          </a:p>
        </p:txBody>
      </p:sp>
      <p:pic>
        <p:nvPicPr>
          <p:cNvPr id="18" name="Picture 17" descr="A purple computer with a black background&#10;&#10;AI-generated content may be incorrect.">
            <a:extLst>
              <a:ext uri="{FF2B5EF4-FFF2-40B4-BE49-F238E27FC236}">
                <a16:creationId xmlns:a16="http://schemas.microsoft.com/office/drawing/2014/main" id="{5C994E38-7D97-C13D-0858-957034627258}"/>
              </a:ext>
            </a:extLst>
          </p:cNvPr>
          <p:cNvPicPr>
            <a:picLocks noChangeAspect="1"/>
          </p:cNvPicPr>
          <p:nvPr userDrawn="1"/>
        </p:nvPicPr>
        <p:blipFill>
          <a:blip r:embed="rId4"/>
          <a:stretch>
            <a:fillRect/>
          </a:stretch>
        </p:blipFill>
        <p:spPr>
          <a:xfrm>
            <a:off x="982166" y="1820748"/>
            <a:ext cx="731520" cy="731520"/>
          </a:xfrm>
          <a:prstGeom prst="rect">
            <a:avLst/>
          </a:prstGeom>
        </p:spPr>
      </p:pic>
      <p:pic>
        <p:nvPicPr>
          <p:cNvPr id="20" name="Picture 19" descr="A purple outline of a chat bubble&#10;&#10;AI-generated content may be incorrect.">
            <a:extLst>
              <a:ext uri="{FF2B5EF4-FFF2-40B4-BE49-F238E27FC236}">
                <a16:creationId xmlns:a16="http://schemas.microsoft.com/office/drawing/2014/main" id="{E699221B-B336-ECDA-176A-47BD72805F73}"/>
              </a:ext>
            </a:extLst>
          </p:cNvPr>
          <p:cNvPicPr>
            <a:picLocks noChangeAspect="1"/>
          </p:cNvPicPr>
          <p:nvPr userDrawn="1"/>
        </p:nvPicPr>
        <p:blipFill>
          <a:blip r:embed="rId5"/>
          <a:stretch>
            <a:fillRect/>
          </a:stretch>
        </p:blipFill>
        <p:spPr>
          <a:xfrm>
            <a:off x="982166" y="3385577"/>
            <a:ext cx="731520" cy="731520"/>
          </a:xfrm>
          <a:prstGeom prst="rect">
            <a:avLst/>
          </a:prstGeom>
        </p:spPr>
      </p:pic>
      <p:pic>
        <p:nvPicPr>
          <p:cNvPr id="22" name="Picture 21" descr="A purple thumb up symbol&#10;&#10;AI-generated content may be incorrect.">
            <a:extLst>
              <a:ext uri="{FF2B5EF4-FFF2-40B4-BE49-F238E27FC236}">
                <a16:creationId xmlns:a16="http://schemas.microsoft.com/office/drawing/2014/main" id="{0C9D0071-F488-5718-1C1D-F8E9BC2A9250}"/>
              </a:ext>
            </a:extLst>
          </p:cNvPr>
          <p:cNvPicPr>
            <a:picLocks noChangeAspect="1"/>
          </p:cNvPicPr>
          <p:nvPr userDrawn="1"/>
        </p:nvPicPr>
        <p:blipFill>
          <a:blip r:embed="rId6"/>
          <a:stretch>
            <a:fillRect/>
          </a:stretch>
        </p:blipFill>
        <p:spPr>
          <a:xfrm>
            <a:off x="982166" y="5020723"/>
            <a:ext cx="709676" cy="709676"/>
          </a:xfrm>
          <a:prstGeom prst="rect">
            <a:avLst/>
          </a:prstGeom>
        </p:spPr>
      </p:pic>
      <p:sp>
        <p:nvSpPr>
          <p:cNvPr id="34" name="Title 1">
            <a:extLst>
              <a:ext uri="{FF2B5EF4-FFF2-40B4-BE49-F238E27FC236}">
                <a16:creationId xmlns:a16="http://schemas.microsoft.com/office/drawing/2014/main" id="{2329756F-924F-48EE-7A86-7E13A59B2A9C}"/>
              </a:ext>
            </a:extLst>
          </p:cNvPr>
          <p:cNvSpPr txBox="1">
            <a:spLocks/>
          </p:cNvSpPr>
          <p:nvPr userDrawn="1"/>
        </p:nvSpPr>
        <p:spPr>
          <a:xfrm>
            <a:off x="1919223" y="4721044"/>
            <a:ext cx="2438400" cy="151795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Follow us</a:t>
            </a:r>
            <a:endParaRPr lang="en-US" sz="2100" b="1" dirty="0">
              <a:solidFill>
                <a:schemeClr val="tx1"/>
              </a:solidFill>
              <a:effectLst/>
              <a:latin typeface="Arial" panose="020B0604020202020204" pitchFamily="34" charset="0"/>
              <a:cs typeface="Arial" panose="020B0604020202020204" pitchFamily="34" charset="0"/>
            </a:endParaRPr>
          </a:p>
          <a:p>
            <a:r>
              <a:rPr lang="en-US" sz="1350" b="0" dirty="0">
                <a:solidFill>
                  <a:schemeClr val="tx1"/>
                </a:solidFill>
                <a:effectLst/>
                <a:latin typeface="Arial" panose="020B0604020202020204" pitchFamily="34" charset="0"/>
                <a:cs typeface="Arial" panose="020B0604020202020204" pitchFamily="34" charset="0"/>
              </a:rPr>
              <a:t>@MinnesotaTRA </a:t>
            </a:r>
            <a:br>
              <a:rPr lang="en-US" sz="1350" b="0" dirty="0">
                <a:solidFill>
                  <a:schemeClr val="tx1"/>
                </a:solidFill>
                <a:effectLst/>
                <a:latin typeface="Arial" panose="020B0604020202020204" pitchFamily="34" charset="0"/>
                <a:cs typeface="Arial" panose="020B0604020202020204" pitchFamily="34" charset="0"/>
              </a:rPr>
            </a:br>
            <a:r>
              <a:rPr lang="en-US" sz="1350" b="0" dirty="0">
                <a:solidFill>
                  <a:schemeClr val="tx1"/>
                </a:solidFill>
                <a:effectLst/>
                <a:latin typeface="Arial" panose="020B0604020202020204" pitchFamily="34" charset="0"/>
                <a:cs typeface="Arial" panose="020B0604020202020204" pitchFamily="34" charset="0"/>
              </a:rPr>
              <a:t>on Facebook and X</a:t>
            </a:r>
          </a:p>
        </p:txBody>
      </p:sp>
      <p:pic>
        <p:nvPicPr>
          <p:cNvPr id="11" name="Picture 10" descr="Teachers Retirement Association logo">
            <a:extLst>
              <a:ext uri="{FF2B5EF4-FFF2-40B4-BE49-F238E27FC236}">
                <a16:creationId xmlns:a16="http://schemas.microsoft.com/office/drawing/2014/main" id="{60663151-FE6D-8F1C-AB9F-DD26BA5DB62F}"/>
              </a:ext>
            </a:extLst>
          </p:cNvPr>
          <p:cNvPicPr>
            <a:picLocks noChangeAspect="1"/>
          </p:cNvPicPr>
          <p:nvPr userDrawn="1"/>
        </p:nvPicPr>
        <p:blipFill>
          <a:blip r:embed="rId7"/>
          <a:stretch>
            <a:fillRect/>
          </a:stretch>
        </p:blipFill>
        <p:spPr>
          <a:xfrm>
            <a:off x="6769051" y="5761528"/>
            <a:ext cx="2081297" cy="808237"/>
          </a:xfrm>
          <a:prstGeom prst="rect">
            <a:avLst/>
          </a:prstGeom>
        </p:spPr>
      </p:pic>
      <p:sp>
        <p:nvSpPr>
          <p:cNvPr id="16" name="Title 1">
            <a:extLst>
              <a:ext uri="{FF2B5EF4-FFF2-40B4-BE49-F238E27FC236}">
                <a16:creationId xmlns:a16="http://schemas.microsoft.com/office/drawing/2014/main" id="{82892D3F-19BB-1F33-DE9F-6F2B577F5B7C}"/>
              </a:ext>
            </a:extLst>
          </p:cNvPr>
          <p:cNvSpPr txBox="1">
            <a:spLocks/>
          </p:cNvSpPr>
          <p:nvPr userDrawn="1"/>
        </p:nvSpPr>
        <p:spPr>
          <a:xfrm>
            <a:off x="5806430" y="3081568"/>
            <a:ext cx="2438400" cy="151862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Reach us by phone</a:t>
            </a:r>
            <a:endParaRPr lang="en-US" sz="2100" b="1" dirty="0">
              <a:solidFill>
                <a:schemeClr val="tx1"/>
              </a:solidFill>
              <a:effectLst/>
              <a:latin typeface="Arial" panose="020B0604020202020204" pitchFamily="34" charset="0"/>
              <a:cs typeface="Arial" panose="020B0604020202020204" pitchFamily="34" charset="0"/>
            </a:endParaRPr>
          </a:p>
          <a:p>
            <a:r>
              <a:rPr lang="en-US" sz="1350" b="0" dirty="0">
                <a:solidFill>
                  <a:schemeClr val="tx1"/>
                </a:solidFill>
                <a:effectLst/>
                <a:latin typeface="Arial" panose="020B0604020202020204" pitchFamily="34" charset="0"/>
                <a:cs typeface="Arial" panose="020B0604020202020204" pitchFamily="34" charset="0"/>
              </a:rPr>
              <a:t>651.296.2409</a:t>
            </a:r>
          </a:p>
          <a:p>
            <a:r>
              <a:rPr lang="en-US" sz="1350" b="0" dirty="0">
                <a:solidFill>
                  <a:schemeClr val="tx1"/>
                </a:solidFill>
                <a:effectLst/>
                <a:latin typeface="Arial" panose="020B0604020202020204" pitchFamily="34" charset="0"/>
                <a:cs typeface="Arial" panose="020B0604020202020204" pitchFamily="34" charset="0"/>
              </a:rPr>
              <a:t>800.657.3669</a:t>
            </a:r>
          </a:p>
        </p:txBody>
      </p:sp>
      <p:sp>
        <p:nvSpPr>
          <p:cNvPr id="17" name="Title 1">
            <a:extLst>
              <a:ext uri="{FF2B5EF4-FFF2-40B4-BE49-F238E27FC236}">
                <a16:creationId xmlns:a16="http://schemas.microsoft.com/office/drawing/2014/main" id="{F7615512-651B-9D97-FA9D-DADB78F95C93}"/>
              </a:ext>
            </a:extLst>
          </p:cNvPr>
          <p:cNvSpPr txBox="1">
            <a:spLocks/>
          </p:cNvSpPr>
          <p:nvPr userDrawn="1"/>
        </p:nvSpPr>
        <p:spPr>
          <a:xfrm>
            <a:off x="5806430" y="1442094"/>
            <a:ext cx="2592354" cy="153071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Message us</a:t>
            </a:r>
          </a:p>
          <a:p>
            <a:r>
              <a:rPr lang="en-US" sz="1350" b="0" dirty="0">
                <a:solidFill>
                  <a:schemeClr val="tx1"/>
                </a:solidFill>
                <a:effectLst/>
                <a:latin typeface="Arial" panose="020B0604020202020204" pitchFamily="34" charset="0"/>
                <a:cs typeface="Arial" panose="020B0604020202020204" pitchFamily="34" charset="0"/>
              </a:rPr>
              <a:t>Use your myTRA account</a:t>
            </a:r>
          </a:p>
        </p:txBody>
      </p:sp>
    </p:spTree>
    <p:extLst>
      <p:ext uri="{BB962C8B-B14F-4D97-AF65-F5344CB8AC3E}">
        <p14:creationId xmlns:p14="http://schemas.microsoft.com/office/powerpoint/2010/main" val="113122185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B544AB4-5538-79D1-101A-34B939F7D8CB}"/>
              </a:ext>
            </a:extLst>
          </p:cNvPr>
          <p:cNvSpPr/>
          <p:nvPr userDrawn="1"/>
        </p:nvSpPr>
        <p:spPr>
          <a:xfrm>
            <a:off x="4631251" y="1441938"/>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5" name="Picture 24" descr="A purple envelope with a black background&#10;&#10;AI-generated content may be incorrect.">
            <a:extLst>
              <a:ext uri="{FF2B5EF4-FFF2-40B4-BE49-F238E27FC236}">
                <a16:creationId xmlns:a16="http://schemas.microsoft.com/office/drawing/2014/main" id="{EC31832E-6B5D-2FBA-8E89-0EDE507CEC50}"/>
              </a:ext>
            </a:extLst>
          </p:cNvPr>
          <p:cNvPicPr>
            <a:picLocks noChangeAspect="1"/>
          </p:cNvPicPr>
          <p:nvPr userDrawn="1"/>
        </p:nvPicPr>
        <p:blipFill>
          <a:blip r:embed="rId2"/>
          <a:stretch>
            <a:fillRect/>
          </a:stretch>
        </p:blipFill>
        <p:spPr>
          <a:xfrm>
            <a:off x="4881916" y="1818906"/>
            <a:ext cx="632681" cy="632681"/>
          </a:xfrm>
          <a:prstGeom prst="rect">
            <a:avLst/>
          </a:prstGeom>
        </p:spPr>
      </p:pic>
      <p:sp>
        <p:nvSpPr>
          <p:cNvPr id="15" name="Rectangle 14">
            <a:extLst>
              <a:ext uri="{FF2B5EF4-FFF2-40B4-BE49-F238E27FC236}">
                <a16:creationId xmlns:a16="http://schemas.microsoft.com/office/drawing/2014/main" id="{17BE4F89-A57B-840D-2208-F294C6170338}"/>
              </a:ext>
            </a:extLst>
          </p:cNvPr>
          <p:cNvSpPr/>
          <p:nvPr userDrawn="1"/>
        </p:nvSpPr>
        <p:spPr>
          <a:xfrm>
            <a:off x="4631251" y="3077085"/>
            <a:ext cx="3775589"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23" name="Picture 22" descr="A purple phone handset on a black background&#10;&#10;AI-generated content may be incorrect.">
            <a:extLst>
              <a:ext uri="{FF2B5EF4-FFF2-40B4-BE49-F238E27FC236}">
                <a16:creationId xmlns:a16="http://schemas.microsoft.com/office/drawing/2014/main" id="{3525CB71-4737-2759-8409-014401CF329D}"/>
              </a:ext>
            </a:extLst>
          </p:cNvPr>
          <p:cNvPicPr>
            <a:picLocks noChangeAspect="1"/>
          </p:cNvPicPr>
          <p:nvPr userDrawn="1"/>
        </p:nvPicPr>
        <p:blipFill>
          <a:blip r:embed="rId3"/>
          <a:stretch>
            <a:fillRect/>
          </a:stretch>
        </p:blipFill>
        <p:spPr>
          <a:xfrm>
            <a:off x="4881916" y="3429000"/>
            <a:ext cx="651437" cy="651437"/>
          </a:xfrm>
          <a:prstGeom prst="rect">
            <a:avLst/>
          </a:prstGeom>
        </p:spPr>
      </p:pic>
      <p:sp>
        <p:nvSpPr>
          <p:cNvPr id="7" name="Rectangle 6">
            <a:extLst>
              <a:ext uri="{FF2B5EF4-FFF2-40B4-BE49-F238E27FC236}">
                <a16:creationId xmlns:a16="http://schemas.microsoft.com/office/drawing/2014/main" id="{EC563FC3-8A26-946F-A5D3-5ADAE7D19208}"/>
              </a:ext>
            </a:extLst>
          </p:cNvPr>
          <p:cNvSpPr/>
          <p:nvPr userDrawn="1"/>
        </p:nvSpPr>
        <p:spPr>
          <a:xfrm>
            <a:off x="744044" y="1441938"/>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7">
            <a:extLst>
              <a:ext uri="{FF2B5EF4-FFF2-40B4-BE49-F238E27FC236}">
                <a16:creationId xmlns:a16="http://schemas.microsoft.com/office/drawing/2014/main" id="{F0445707-DC18-374C-2F59-D864A031DA75}"/>
              </a:ext>
            </a:extLst>
          </p:cNvPr>
          <p:cNvSpPr/>
          <p:nvPr userDrawn="1"/>
        </p:nvSpPr>
        <p:spPr>
          <a:xfrm>
            <a:off x="744044" y="3077085"/>
            <a:ext cx="3775589"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Rectangle 9">
            <a:extLst>
              <a:ext uri="{FF2B5EF4-FFF2-40B4-BE49-F238E27FC236}">
                <a16:creationId xmlns:a16="http://schemas.microsoft.com/office/drawing/2014/main" id="{095392DD-9B05-F716-EB73-7B5CCAD99DD1}"/>
              </a:ext>
            </a:extLst>
          </p:cNvPr>
          <p:cNvSpPr/>
          <p:nvPr userDrawn="1"/>
        </p:nvSpPr>
        <p:spPr>
          <a:xfrm>
            <a:off x="744044" y="4712231"/>
            <a:ext cx="3771561" cy="1531176"/>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644511" y="365129"/>
            <a:ext cx="7746218" cy="1056824"/>
          </a:xfrm>
        </p:spPr>
        <p:txBody>
          <a:bodyPr/>
          <a:lstStyle>
            <a:lvl1pPr>
              <a:defRPr>
                <a:solidFill>
                  <a:srgbClr val="407EC9"/>
                </a:solidFill>
                <a:latin typeface="Arial" panose="020B0604020202020204" pitchFamily="34" charset="0"/>
                <a:cs typeface="Arial" panose="020B0604020202020204" pitchFamily="34" charset="0"/>
              </a:defRPr>
            </a:lvl1pPr>
          </a:lstStyle>
          <a:p>
            <a:r>
              <a:rPr lang="en-US" dirty="0"/>
              <a:t>Have questions? We’re here to help.</a:t>
            </a:r>
          </a:p>
        </p:txBody>
      </p:sp>
      <p:sp>
        <p:nvSpPr>
          <p:cNvPr id="9" name="Title 1">
            <a:extLst>
              <a:ext uri="{FF2B5EF4-FFF2-40B4-BE49-F238E27FC236}">
                <a16:creationId xmlns:a16="http://schemas.microsoft.com/office/drawing/2014/main" id="{1C03209F-82CF-7B83-D8CC-A6CBC41B59AB}"/>
              </a:ext>
            </a:extLst>
          </p:cNvPr>
          <p:cNvSpPr txBox="1">
            <a:spLocks/>
          </p:cNvSpPr>
          <p:nvPr userDrawn="1"/>
        </p:nvSpPr>
        <p:spPr>
          <a:xfrm>
            <a:off x="1919223" y="3081568"/>
            <a:ext cx="2438400" cy="151862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Chat with us</a:t>
            </a:r>
            <a:endParaRPr lang="en-US" sz="2100" b="1" dirty="0">
              <a:solidFill>
                <a:schemeClr val="tx1"/>
              </a:solidFill>
              <a:effectLst/>
              <a:latin typeface="Arial" panose="020B0604020202020204" pitchFamily="34" charset="0"/>
              <a:cs typeface="Arial" panose="020B0604020202020204" pitchFamily="34" charset="0"/>
            </a:endParaRPr>
          </a:p>
          <a:p>
            <a:r>
              <a:rPr lang="en-US" sz="1350" b="0" dirty="0">
                <a:solidFill>
                  <a:schemeClr val="tx1"/>
                </a:solidFill>
                <a:effectLst/>
                <a:latin typeface="Arial" panose="020B0604020202020204" pitchFamily="34" charset="0"/>
                <a:cs typeface="Arial" panose="020B0604020202020204" pitchFamily="34" charset="0"/>
              </a:rPr>
              <a:t>Click the chat icon from any </a:t>
            </a:r>
            <a:br>
              <a:rPr lang="en-US" sz="1350" b="0" dirty="0">
                <a:solidFill>
                  <a:schemeClr val="tx1"/>
                </a:solidFill>
                <a:effectLst/>
                <a:latin typeface="Arial" panose="020B0604020202020204" pitchFamily="34" charset="0"/>
                <a:cs typeface="Arial" panose="020B0604020202020204" pitchFamily="34" charset="0"/>
              </a:rPr>
            </a:br>
            <a:r>
              <a:rPr lang="en-US" sz="1350" b="0" dirty="0">
                <a:solidFill>
                  <a:schemeClr val="tx1"/>
                </a:solidFill>
                <a:effectLst/>
                <a:latin typeface="Arial" panose="020B0604020202020204" pitchFamily="34" charset="0"/>
                <a:cs typeface="Arial" panose="020B0604020202020204" pitchFamily="34" charset="0"/>
              </a:rPr>
              <a:t>page on our website</a:t>
            </a:r>
          </a:p>
        </p:txBody>
      </p:sp>
      <p:sp>
        <p:nvSpPr>
          <p:cNvPr id="4" name="Title 1">
            <a:extLst>
              <a:ext uri="{FF2B5EF4-FFF2-40B4-BE49-F238E27FC236}">
                <a16:creationId xmlns:a16="http://schemas.microsoft.com/office/drawing/2014/main" id="{89F00B4A-09F2-9D39-BA68-68060C470BC0}"/>
              </a:ext>
            </a:extLst>
          </p:cNvPr>
          <p:cNvSpPr txBox="1">
            <a:spLocks/>
          </p:cNvSpPr>
          <p:nvPr userDrawn="1"/>
        </p:nvSpPr>
        <p:spPr>
          <a:xfrm>
            <a:off x="1919223" y="1442094"/>
            <a:ext cx="2592354" cy="153071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Visit our website</a:t>
            </a:r>
          </a:p>
          <a:p>
            <a:r>
              <a:rPr lang="en-US" sz="1350" b="0" dirty="0">
                <a:solidFill>
                  <a:schemeClr val="tx1"/>
                </a:solidFill>
                <a:effectLst/>
                <a:latin typeface="Arial" panose="020B0604020202020204" pitchFamily="34" charset="0"/>
                <a:cs typeface="Arial" panose="020B0604020202020204" pitchFamily="34" charset="0"/>
              </a:rPr>
              <a:t>minnesotatra.org</a:t>
            </a:r>
          </a:p>
        </p:txBody>
      </p:sp>
      <p:pic>
        <p:nvPicPr>
          <p:cNvPr id="18" name="Picture 17" descr="A purple computer with a black background&#10;&#10;AI-generated content may be incorrect.">
            <a:extLst>
              <a:ext uri="{FF2B5EF4-FFF2-40B4-BE49-F238E27FC236}">
                <a16:creationId xmlns:a16="http://schemas.microsoft.com/office/drawing/2014/main" id="{5C994E38-7D97-C13D-0858-957034627258}"/>
              </a:ext>
            </a:extLst>
          </p:cNvPr>
          <p:cNvPicPr>
            <a:picLocks noChangeAspect="1"/>
          </p:cNvPicPr>
          <p:nvPr userDrawn="1"/>
        </p:nvPicPr>
        <p:blipFill>
          <a:blip r:embed="rId4"/>
          <a:stretch>
            <a:fillRect/>
          </a:stretch>
        </p:blipFill>
        <p:spPr>
          <a:xfrm>
            <a:off x="982166" y="1820748"/>
            <a:ext cx="731520" cy="731520"/>
          </a:xfrm>
          <a:prstGeom prst="rect">
            <a:avLst/>
          </a:prstGeom>
        </p:spPr>
      </p:pic>
      <p:pic>
        <p:nvPicPr>
          <p:cNvPr id="20" name="Picture 19" descr="A purple outline of a chat bubble&#10;&#10;AI-generated content may be incorrect.">
            <a:extLst>
              <a:ext uri="{FF2B5EF4-FFF2-40B4-BE49-F238E27FC236}">
                <a16:creationId xmlns:a16="http://schemas.microsoft.com/office/drawing/2014/main" id="{E699221B-B336-ECDA-176A-47BD72805F73}"/>
              </a:ext>
            </a:extLst>
          </p:cNvPr>
          <p:cNvPicPr>
            <a:picLocks noChangeAspect="1"/>
          </p:cNvPicPr>
          <p:nvPr userDrawn="1"/>
        </p:nvPicPr>
        <p:blipFill>
          <a:blip r:embed="rId5"/>
          <a:stretch>
            <a:fillRect/>
          </a:stretch>
        </p:blipFill>
        <p:spPr>
          <a:xfrm>
            <a:off x="982166" y="3385577"/>
            <a:ext cx="731520" cy="731520"/>
          </a:xfrm>
          <a:prstGeom prst="rect">
            <a:avLst/>
          </a:prstGeom>
        </p:spPr>
      </p:pic>
      <p:pic>
        <p:nvPicPr>
          <p:cNvPr id="22" name="Picture 21" descr="A purple thumb up symbol&#10;&#10;AI-generated content may be incorrect.">
            <a:extLst>
              <a:ext uri="{FF2B5EF4-FFF2-40B4-BE49-F238E27FC236}">
                <a16:creationId xmlns:a16="http://schemas.microsoft.com/office/drawing/2014/main" id="{0C9D0071-F488-5718-1C1D-F8E9BC2A9250}"/>
              </a:ext>
            </a:extLst>
          </p:cNvPr>
          <p:cNvPicPr>
            <a:picLocks noChangeAspect="1"/>
          </p:cNvPicPr>
          <p:nvPr userDrawn="1"/>
        </p:nvPicPr>
        <p:blipFill>
          <a:blip r:embed="rId6"/>
          <a:stretch>
            <a:fillRect/>
          </a:stretch>
        </p:blipFill>
        <p:spPr>
          <a:xfrm>
            <a:off x="982166" y="5020723"/>
            <a:ext cx="709676" cy="709676"/>
          </a:xfrm>
          <a:prstGeom prst="rect">
            <a:avLst/>
          </a:prstGeom>
        </p:spPr>
      </p:pic>
      <p:sp>
        <p:nvSpPr>
          <p:cNvPr id="34" name="Title 1">
            <a:extLst>
              <a:ext uri="{FF2B5EF4-FFF2-40B4-BE49-F238E27FC236}">
                <a16:creationId xmlns:a16="http://schemas.microsoft.com/office/drawing/2014/main" id="{2329756F-924F-48EE-7A86-7E13A59B2A9C}"/>
              </a:ext>
            </a:extLst>
          </p:cNvPr>
          <p:cNvSpPr txBox="1">
            <a:spLocks/>
          </p:cNvSpPr>
          <p:nvPr userDrawn="1"/>
        </p:nvSpPr>
        <p:spPr>
          <a:xfrm>
            <a:off x="1919223" y="4721044"/>
            <a:ext cx="2438400" cy="151795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TRIB Newsletter</a:t>
            </a:r>
            <a:endParaRPr lang="en-US" sz="2100" b="1" dirty="0">
              <a:solidFill>
                <a:schemeClr val="tx1"/>
              </a:solidFill>
              <a:effectLst/>
              <a:latin typeface="Arial" panose="020B0604020202020204" pitchFamily="34" charset="0"/>
              <a:cs typeface="Arial" panose="020B0604020202020204" pitchFamily="34" charset="0"/>
            </a:endParaRPr>
          </a:p>
        </p:txBody>
      </p:sp>
      <p:pic>
        <p:nvPicPr>
          <p:cNvPr id="11" name="Picture 10" descr="Teachers Retirement Association logo">
            <a:extLst>
              <a:ext uri="{FF2B5EF4-FFF2-40B4-BE49-F238E27FC236}">
                <a16:creationId xmlns:a16="http://schemas.microsoft.com/office/drawing/2014/main" id="{60663151-FE6D-8F1C-AB9F-DD26BA5DB62F}"/>
              </a:ext>
            </a:extLst>
          </p:cNvPr>
          <p:cNvPicPr>
            <a:picLocks noChangeAspect="1"/>
          </p:cNvPicPr>
          <p:nvPr userDrawn="1"/>
        </p:nvPicPr>
        <p:blipFill>
          <a:blip r:embed="rId7"/>
          <a:stretch>
            <a:fillRect/>
          </a:stretch>
        </p:blipFill>
        <p:spPr>
          <a:xfrm>
            <a:off x="6769051" y="5761528"/>
            <a:ext cx="2081297" cy="808237"/>
          </a:xfrm>
          <a:prstGeom prst="rect">
            <a:avLst/>
          </a:prstGeom>
        </p:spPr>
      </p:pic>
      <p:sp>
        <p:nvSpPr>
          <p:cNvPr id="16" name="Title 1">
            <a:extLst>
              <a:ext uri="{FF2B5EF4-FFF2-40B4-BE49-F238E27FC236}">
                <a16:creationId xmlns:a16="http://schemas.microsoft.com/office/drawing/2014/main" id="{82892D3F-19BB-1F33-DE9F-6F2B577F5B7C}"/>
              </a:ext>
            </a:extLst>
          </p:cNvPr>
          <p:cNvSpPr txBox="1">
            <a:spLocks/>
          </p:cNvSpPr>
          <p:nvPr userDrawn="1"/>
        </p:nvSpPr>
        <p:spPr>
          <a:xfrm>
            <a:off x="5806430" y="3081568"/>
            <a:ext cx="2438400" cy="151862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Reach us by phone</a:t>
            </a:r>
            <a:endParaRPr lang="en-US" sz="2100" b="1" dirty="0">
              <a:solidFill>
                <a:schemeClr val="tx1"/>
              </a:solidFill>
              <a:effectLst/>
              <a:latin typeface="Arial" panose="020B0604020202020204" pitchFamily="34" charset="0"/>
              <a:cs typeface="Arial" panose="020B0604020202020204" pitchFamily="34" charset="0"/>
            </a:endParaRPr>
          </a:p>
          <a:p>
            <a:r>
              <a:rPr lang="en-US" sz="1350" b="0" dirty="0">
                <a:solidFill>
                  <a:schemeClr val="tx1"/>
                </a:solidFill>
                <a:effectLst/>
                <a:latin typeface="Arial" panose="020B0604020202020204" pitchFamily="34" charset="0"/>
                <a:cs typeface="Arial" panose="020B0604020202020204" pitchFamily="34" charset="0"/>
              </a:rPr>
              <a:t>651.296.2409</a:t>
            </a:r>
          </a:p>
          <a:p>
            <a:r>
              <a:rPr lang="en-US" sz="1350" b="0" dirty="0">
                <a:solidFill>
                  <a:schemeClr val="tx1"/>
                </a:solidFill>
                <a:effectLst/>
                <a:latin typeface="Arial" panose="020B0604020202020204" pitchFamily="34" charset="0"/>
                <a:cs typeface="Arial" panose="020B0604020202020204" pitchFamily="34" charset="0"/>
              </a:rPr>
              <a:t>800.657.3669</a:t>
            </a:r>
          </a:p>
        </p:txBody>
      </p:sp>
      <p:sp>
        <p:nvSpPr>
          <p:cNvPr id="17" name="Title 1">
            <a:extLst>
              <a:ext uri="{FF2B5EF4-FFF2-40B4-BE49-F238E27FC236}">
                <a16:creationId xmlns:a16="http://schemas.microsoft.com/office/drawing/2014/main" id="{F7615512-651B-9D97-FA9D-DADB78F95C93}"/>
              </a:ext>
            </a:extLst>
          </p:cNvPr>
          <p:cNvSpPr txBox="1">
            <a:spLocks/>
          </p:cNvSpPr>
          <p:nvPr userDrawn="1"/>
        </p:nvSpPr>
        <p:spPr>
          <a:xfrm>
            <a:off x="5806430" y="1442094"/>
            <a:ext cx="2592354" cy="1530713"/>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788"/>
              </a:lnSpc>
              <a:spcBef>
                <a:spcPts val="1519"/>
              </a:spcBef>
              <a:spcAft>
                <a:spcPts val="600"/>
              </a:spcAft>
              <a:buNone/>
            </a:pPr>
            <a:r>
              <a:rPr lang="en-US" sz="1800" b="1" dirty="0">
                <a:solidFill>
                  <a:schemeClr val="tx1"/>
                </a:solidFill>
                <a:effectLst/>
                <a:latin typeface="Arial" panose="020B0604020202020204" pitchFamily="34" charset="0"/>
                <a:cs typeface="Arial" panose="020B0604020202020204" pitchFamily="34" charset="0"/>
              </a:rPr>
              <a:t>Message us</a:t>
            </a:r>
          </a:p>
          <a:p>
            <a:r>
              <a:rPr lang="en-US" sz="1350" b="0" dirty="0">
                <a:solidFill>
                  <a:schemeClr val="tx1"/>
                </a:solidFill>
                <a:effectLst/>
                <a:latin typeface="Arial" panose="020B0604020202020204" pitchFamily="34" charset="0"/>
                <a:cs typeface="Arial" panose="020B0604020202020204" pitchFamily="34" charset="0"/>
              </a:rPr>
              <a:t>Use your myTRA account</a:t>
            </a:r>
          </a:p>
        </p:txBody>
      </p:sp>
    </p:spTree>
    <p:extLst>
      <p:ext uri="{BB962C8B-B14F-4D97-AF65-F5344CB8AC3E}">
        <p14:creationId xmlns:p14="http://schemas.microsoft.com/office/powerpoint/2010/main" val="201068502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0D1E736-6991-7D38-6E21-7275019FDA22}"/>
              </a:ext>
            </a:extLst>
          </p:cNvPr>
          <p:cNvSpPr>
            <a:spLocks noGrp="1"/>
          </p:cNvSpPr>
          <p:nvPr>
            <p:ph type="title" hasCustomPrompt="1"/>
          </p:nvPr>
        </p:nvSpPr>
        <p:spPr>
          <a:xfrm>
            <a:off x="847726" y="215228"/>
            <a:ext cx="7667625"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TRA is close to you</a:t>
            </a:r>
          </a:p>
        </p:txBody>
      </p:sp>
      <p:sp>
        <p:nvSpPr>
          <p:cNvPr id="7" name="Content Placeholder 2">
            <a:extLst>
              <a:ext uri="{FF2B5EF4-FFF2-40B4-BE49-F238E27FC236}">
                <a16:creationId xmlns:a16="http://schemas.microsoft.com/office/drawing/2014/main" id="{61DDA37B-64B7-19ED-29F8-8B8355E06570}"/>
              </a:ext>
            </a:extLst>
          </p:cNvPr>
          <p:cNvSpPr>
            <a:spLocks noGrp="1"/>
          </p:cNvSpPr>
          <p:nvPr>
            <p:ph idx="1" hasCustomPrompt="1"/>
          </p:nvPr>
        </p:nvSpPr>
        <p:spPr>
          <a:xfrm>
            <a:off x="847726" y="1825625"/>
            <a:ext cx="4840933" cy="4351338"/>
          </a:xfrm>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dirty="0"/>
              <a:t>We have offices in Duluth, St. Cloud, and St. Paul open for appointments. In advance of your appointment, your TRA retirement counselor will prepare a personalized, detailed estimate of your projected monthly retirement benefit. Walk-in counseling appointments are not offered. Sign in to </a:t>
            </a:r>
            <a:r>
              <a:rPr lang="en-US" dirty="0" err="1"/>
              <a:t>myTRA</a:t>
            </a:r>
            <a:r>
              <a:rPr lang="en-US" dirty="0"/>
              <a:t> or call us to reserve an appointment time.</a:t>
            </a:r>
          </a:p>
          <a:p>
            <a:pPr lvl="0"/>
            <a:endParaRPr lang="en-US" dirty="0"/>
          </a:p>
        </p:txBody>
      </p:sp>
      <p:pic>
        <p:nvPicPr>
          <p:cNvPr id="2" name="Picture 1">
            <a:extLst>
              <a:ext uri="{FF2B5EF4-FFF2-40B4-BE49-F238E27FC236}">
                <a16:creationId xmlns:a16="http://schemas.microsoft.com/office/drawing/2014/main" id="{6FD431E7-2115-1076-BD70-B18886A14B5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828800" cy="6858000"/>
          </a:xfrm>
          <a:prstGeom prst="rect">
            <a:avLst/>
          </a:prstGeom>
        </p:spPr>
      </p:pic>
      <p:pic>
        <p:nvPicPr>
          <p:cNvPr id="4" name="Picture 3" descr="Teachers Retirement Association logo">
            <a:extLst>
              <a:ext uri="{FF2B5EF4-FFF2-40B4-BE49-F238E27FC236}">
                <a16:creationId xmlns:a16="http://schemas.microsoft.com/office/drawing/2014/main" id="{69201277-70D0-F35D-9153-C4B8333DEB5F}"/>
              </a:ext>
            </a:extLst>
          </p:cNvPr>
          <p:cNvPicPr>
            <a:picLocks noChangeAspect="1"/>
          </p:cNvPicPr>
          <p:nvPr userDrawn="1"/>
        </p:nvPicPr>
        <p:blipFill>
          <a:blip r:embed="rId3"/>
          <a:stretch>
            <a:fillRect/>
          </a:stretch>
        </p:blipFill>
        <p:spPr>
          <a:xfrm>
            <a:off x="6769051" y="5761528"/>
            <a:ext cx="2081297" cy="808237"/>
          </a:xfrm>
          <a:prstGeom prst="rect">
            <a:avLst/>
          </a:prstGeom>
        </p:spPr>
      </p:pic>
      <p:grpSp>
        <p:nvGrpSpPr>
          <p:cNvPr id="10" name="Group 9" descr="State of Minnesota illustration showing TRA office locations in St. Paul, St. Cloud, and Duluth">
            <a:extLst>
              <a:ext uri="{FF2B5EF4-FFF2-40B4-BE49-F238E27FC236}">
                <a16:creationId xmlns:a16="http://schemas.microsoft.com/office/drawing/2014/main" id="{323E420B-5E01-96C5-D06D-61EFDD658C4A}"/>
              </a:ext>
            </a:extLst>
          </p:cNvPr>
          <p:cNvGrpSpPr/>
          <p:nvPr userDrawn="1"/>
        </p:nvGrpSpPr>
        <p:grpSpPr>
          <a:xfrm>
            <a:off x="5707174" y="1490432"/>
            <a:ext cx="3142004" cy="3560938"/>
            <a:chOff x="5707174" y="1490432"/>
            <a:chExt cx="3142004" cy="3560938"/>
          </a:xfrm>
        </p:grpSpPr>
        <p:pic>
          <p:nvPicPr>
            <p:cNvPr id="3" name="Picture 2" descr="A map of minnesota with several cities&#10;&#10;AI-generated content may be incorrect.">
              <a:extLst>
                <a:ext uri="{FF2B5EF4-FFF2-40B4-BE49-F238E27FC236}">
                  <a16:creationId xmlns:a16="http://schemas.microsoft.com/office/drawing/2014/main" id="{C3EEF2CC-CC33-64DA-8F63-BBF527691F55}"/>
                </a:ext>
              </a:extLst>
            </p:cNvPr>
            <p:cNvPicPr>
              <a:picLocks noChangeAspect="1"/>
            </p:cNvPicPr>
            <p:nvPr userDrawn="1"/>
          </p:nvPicPr>
          <p:blipFill>
            <a:blip r:embed="rId4"/>
            <a:stretch>
              <a:fillRect/>
            </a:stretch>
          </p:blipFill>
          <p:spPr>
            <a:xfrm>
              <a:off x="5707174" y="1490432"/>
              <a:ext cx="3142004" cy="3560938"/>
            </a:xfrm>
            <a:prstGeom prst="rect">
              <a:avLst/>
            </a:prstGeom>
          </p:spPr>
        </p:pic>
        <p:sp>
          <p:nvSpPr>
            <p:cNvPr id="5" name="Rectangle 4">
              <a:extLst>
                <a:ext uri="{FF2B5EF4-FFF2-40B4-BE49-F238E27FC236}">
                  <a16:creationId xmlns:a16="http://schemas.microsoft.com/office/drawing/2014/main" id="{6A5E045F-0312-F15B-1D25-36EFD77BE890}"/>
                </a:ext>
              </a:extLst>
            </p:cNvPr>
            <p:cNvSpPr/>
            <p:nvPr userDrawn="1"/>
          </p:nvSpPr>
          <p:spPr>
            <a:xfrm>
              <a:off x="6956692" y="2501509"/>
              <a:ext cx="845920" cy="253776"/>
            </a:xfrm>
            <a:prstGeom prst="rect">
              <a:avLst/>
            </a:prstGeom>
            <a:solidFill>
              <a:srgbClr val="D9D2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2"/>
                  </a:solidFill>
                  <a:latin typeface="Cambria" panose="02040503050406030204" pitchFamily="18" charset="0"/>
                  <a:ea typeface="Cambria" panose="02040503050406030204" pitchFamily="18" charset="0"/>
                </a:rPr>
                <a:t>Duluth</a:t>
              </a:r>
            </a:p>
          </p:txBody>
        </p:sp>
        <p:sp>
          <p:nvSpPr>
            <p:cNvPr id="8" name="Rectangle 7">
              <a:extLst>
                <a:ext uri="{FF2B5EF4-FFF2-40B4-BE49-F238E27FC236}">
                  <a16:creationId xmlns:a16="http://schemas.microsoft.com/office/drawing/2014/main" id="{0F74F916-EA0B-3346-CF9B-3DC596352364}"/>
                </a:ext>
              </a:extLst>
            </p:cNvPr>
            <p:cNvSpPr/>
            <p:nvPr userDrawn="1"/>
          </p:nvSpPr>
          <p:spPr>
            <a:xfrm>
              <a:off x="6300095" y="3174215"/>
              <a:ext cx="1107753" cy="253776"/>
            </a:xfrm>
            <a:prstGeom prst="rect">
              <a:avLst/>
            </a:prstGeom>
            <a:solidFill>
              <a:srgbClr val="D9D2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2"/>
                  </a:solidFill>
                  <a:latin typeface="Cambria" panose="02040503050406030204" pitchFamily="18" charset="0"/>
                  <a:ea typeface="Cambria" panose="02040503050406030204" pitchFamily="18" charset="0"/>
                </a:rPr>
                <a:t>St. Cloud</a:t>
              </a:r>
            </a:p>
          </p:txBody>
        </p:sp>
        <p:sp>
          <p:nvSpPr>
            <p:cNvPr id="9" name="Rectangle 8">
              <a:extLst>
                <a:ext uri="{FF2B5EF4-FFF2-40B4-BE49-F238E27FC236}">
                  <a16:creationId xmlns:a16="http://schemas.microsoft.com/office/drawing/2014/main" id="{FC4128AF-622C-113C-7668-37C948C12054}"/>
                </a:ext>
              </a:extLst>
            </p:cNvPr>
            <p:cNvSpPr/>
            <p:nvPr userDrawn="1"/>
          </p:nvSpPr>
          <p:spPr>
            <a:xfrm>
              <a:off x="7625372" y="3842897"/>
              <a:ext cx="825780" cy="2537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2"/>
                  </a:solidFill>
                  <a:latin typeface="Cambria" panose="02040503050406030204" pitchFamily="18" charset="0"/>
                  <a:ea typeface="Cambria" panose="02040503050406030204" pitchFamily="18" charset="0"/>
                </a:rPr>
                <a:t>St. Paul</a:t>
              </a:r>
            </a:p>
          </p:txBody>
        </p:sp>
      </p:grpSp>
    </p:spTree>
    <p:extLst>
      <p:ext uri="{BB962C8B-B14F-4D97-AF65-F5344CB8AC3E}">
        <p14:creationId xmlns:p14="http://schemas.microsoft.com/office/powerpoint/2010/main" val="2001332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2" descr="Graphic of a dollar bill that explains pensions are a shared responsibility. 72% of benefit payments come from investments earnings, based on a 20-year average. Circles show that 72 cents are investment earnings, 15 cents are employers, and 13 are employees. ">
            <a:extLst>
              <a:ext uri="{FF2B5EF4-FFF2-40B4-BE49-F238E27FC236}">
                <a16:creationId xmlns:a16="http://schemas.microsoft.com/office/drawing/2014/main" id="{F51C14AB-EEFB-33BB-E736-DDFFC2829400}"/>
              </a:ext>
            </a:extLst>
          </p:cNvPr>
          <p:cNvPicPr>
            <a:picLocks noChangeAspect="1"/>
          </p:cNvPicPr>
          <p:nvPr userDrawn="1"/>
        </p:nvPicPr>
        <p:blipFill>
          <a:blip r:embed="rId2"/>
          <a:stretch>
            <a:fillRect/>
          </a:stretch>
        </p:blipFill>
        <p:spPr>
          <a:xfrm>
            <a:off x="691097" y="1394896"/>
            <a:ext cx="7749032" cy="3289893"/>
          </a:xfrm>
          <a:prstGeom prst="rect">
            <a:avLst/>
          </a:prstGeom>
        </p:spPr>
      </p:pic>
      <p:pic>
        <p:nvPicPr>
          <p:cNvPr id="4" name="Picture 3" descr="Teachers Retirement Association logo">
            <a:extLst>
              <a:ext uri="{FF2B5EF4-FFF2-40B4-BE49-F238E27FC236}">
                <a16:creationId xmlns:a16="http://schemas.microsoft.com/office/drawing/2014/main" id="{8B892EED-CACB-FB15-D1D3-04002DA642AB}"/>
              </a:ext>
            </a:extLst>
          </p:cNvPr>
          <p:cNvPicPr>
            <a:picLocks noChangeAspect="1"/>
          </p:cNvPicPr>
          <p:nvPr userDrawn="1"/>
        </p:nvPicPr>
        <p:blipFill>
          <a:blip r:embed="rId3"/>
          <a:stretch>
            <a:fillRect/>
          </a:stretch>
        </p:blipFill>
        <p:spPr>
          <a:xfrm>
            <a:off x="289523" y="5761528"/>
            <a:ext cx="2081297" cy="808237"/>
          </a:xfrm>
          <a:prstGeom prst="rect">
            <a:avLst/>
          </a:prstGeom>
        </p:spPr>
      </p:pic>
    </p:spTree>
    <p:extLst>
      <p:ext uri="{BB962C8B-B14F-4D97-AF65-F5344CB8AC3E}">
        <p14:creationId xmlns:p14="http://schemas.microsoft.com/office/powerpoint/2010/main" val="7401723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E0EED1C-B26C-624F-41A8-83CD1C35F8B9}"/>
              </a:ext>
              <a:ext uri="{C183D7F6-B498-43B3-948B-1728B52AA6E4}">
                <adec:decorative xmlns:adec="http://schemas.microsoft.com/office/drawing/2017/decorative" val="1"/>
              </a:ext>
            </a:extLst>
          </p:cNvPr>
          <p:cNvGrpSpPr/>
          <p:nvPr userDrawn="1"/>
        </p:nvGrpSpPr>
        <p:grpSpPr>
          <a:xfrm>
            <a:off x="8878139" y="0"/>
            <a:ext cx="265861" cy="6858000"/>
            <a:chOff x="8878139" y="0"/>
            <a:chExt cx="265861" cy="6858000"/>
          </a:xfrm>
        </p:grpSpPr>
        <p:sp>
          <p:nvSpPr>
            <p:cNvPr id="8" name="Rectangle 7">
              <a:extLst>
                <a:ext uri="{FF2B5EF4-FFF2-40B4-BE49-F238E27FC236}">
                  <a16:creationId xmlns:a16="http://schemas.microsoft.com/office/drawing/2014/main" id="{E5C095CB-94B1-1EF0-FB86-BA26F323218A}"/>
                </a:ext>
              </a:extLst>
            </p:cNvPr>
            <p:cNvSpPr/>
            <p:nvPr userDrawn="1"/>
          </p:nvSpPr>
          <p:spPr>
            <a:xfrm>
              <a:off x="8878139" y="0"/>
              <a:ext cx="265861" cy="23162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E218F19-9420-B554-1743-E5248320F8C8}"/>
                </a:ext>
              </a:extLst>
            </p:cNvPr>
            <p:cNvSpPr/>
            <p:nvPr userDrawn="1"/>
          </p:nvSpPr>
          <p:spPr>
            <a:xfrm>
              <a:off x="8878139" y="2312183"/>
              <a:ext cx="265861" cy="231621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55413D8-4BAF-6C37-F75B-B84E554CFF24}"/>
                </a:ext>
              </a:extLst>
            </p:cNvPr>
            <p:cNvSpPr/>
            <p:nvPr userDrawn="1"/>
          </p:nvSpPr>
          <p:spPr>
            <a:xfrm>
              <a:off x="8878139" y="4620339"/>
              <a:ext cx="265861" cy="223766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achers Retirement Association logo">
            <a:extLst>
              <a:ext uri="{FF2B5EF4-FFF2-40B4-BE49-F238E27FC236}">
                <a16:creationId xmlns:a16="http://schemas.microsoft.com/office/drawing/2014/main" id="{BB9E0931-B1AB-296C-E071-DF423F8DA6D4}"/>
              </a:ext>
            </a:extLst>
          </p:cNvPr>
          <p:cNvPicPr>
            <a:picLocks noChangeAspect="1"/>
          </p:cNvPicPr>
          <p:nvPr userDrawn="1"/>
        </p:nvPicPr>
        <p:blipFill>
          <a:blip r:embed="rId2"/>
          <a:stretch>
            <a:fillRect/>
          </a:stretch>
        </p:blipFill>
        <p:spPr>
          <a:xfrm>
            <a:off x="289523" y="5761528"/>
            <a:ext cx="2081297" cy="808237"/>
          </a:xfrm>
          <a:prstGeom prst="rect">
            <a:avLst/>
          </a:prstGeom>
        </p:spPr>
      </p:pic>
      <p:sp>
        <p:nvSpPr>
          <p:cNvPr id="2" name="Title 1">
            <a:extLst>
              <a:ext uri="{FF2B5EF4-FFF2-40B4-BE49-F238E27FC236}">
                <a16:creationId xmlns:a16="http://schemas.microsoft.com/office/drawing/2014/main" id="{0FF252C8-9F95-ED1B-7F6E-91E3678E815D}"/>
              </a:ext>
            </a:extLst>
          </p:cNvPr>
          <p:cNvSpPr>
            <a:spLocks noGrp="1"/>
          </p:cNvSpPr>
          <p:nvPr>
            <p:ph type="title" hasCustomPrompt="1"/>
          </p:nvPr>
        </p:nvSpPr>
        <p:spPr>
          <a:xfrm>
            <a:off x="534591" y="215228"/>
            <a:ext cx="7886700" cy="1325563"/>
          </a:xfrm>
        </p:spPr>
        <p:txBody>
          <a:bodyPr anchor="b"/>
          <a:lstStyle>
            <a:lvl1pPr>
              <a:defRPr>
                <a:solidFill>
                  <a:srgbClr val="407EC9"/>
                </a:solidFill>
                <a:latin typeface="Arial" panose="020B0604020202020204" pitchFamily="34" charset="0"/>
                <a:cs typeface="Arial" panose="020B0604020202020204" pitchFamily="34" charset="0"/>
              </a:defRPr>
            </a:lvl1pPr>
          </a:lstStyle>
          <a:p>
            <a:r>
              <a:rPr lang="en-US" dirty="0"/>
              <a:t>Slide with two columns of text</a:t>
            </a:r>
          </a:p>
        </p:txBody>
      </p:sp>
      <p:sp>
        <p:nvSpPr>
          <p:cNvPr id="3" name="Text Placeholder 2">
            <a:extLst>
              <a:ext uri="{FF2B5EF4-FFF2-40B4-BE49-F238E27FC236}">
                <a16:creationId xmlns:a16="http://schemas.microsoft.com/office/drawing/2014/main" id="{7288E8E3-60A3-DDDD-DD09-95C6BE62E66A}"/>
              </a:ext>
            </a:extLst>
          </p:cNvPr>
          <p:cNvSpPr>
            <a:spLocks noGrp="1"/>
          </p:cNvSpPr>
          <p:nvPr>
            <p:ph type="body" idx="1" hasCustomPrompt="1"/>
          </p:nvPr>
        </p:nvSpPr>
        <p:spPr>
          <a:xfrm>
            <a:off x="534592" y="1645563"/>
            <a:ext cx="3868340" cy="823912"/>
          </a:xfrm>
        </p:spPr>
        <p:txBody>
          <a:bodyPr anchor="b">
            <a:noAutofit/>
          </a:bodyPr>
          <a:lstStyle>
            <a:lvl1pPr marL="0" indent="0">
              <a:buNone/>
              <a:defRPr sz="2550" b="0">
                <a:solidFill>
                  <a:srgbClr val="991E66"/>
                </a:solidFill>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Header 1</a:t>
            </a:r>
          </a:p>
        </p:txBody>
      </p:sp>
      <p:sp>
        <p:nvSpPr>
          <p:cNvPr id="4" name="Content Placeholder 3">
            <a:extLst>
              <a:ext uri="{FF2B5EF4-FFF2-40B4-BE49-F238E27FC236}">
                <a16:creationId xmlns:a16="http://schemas.microsoft.com/office/drawing/2014/main" id="{9F343BAE-C3FA-EBE8-8F5C-CAAFC543C0D3}"/>
              </a:ext>
            </a:extLst>
          </p:cNvPr>
          <p:cNvSpPr>
            <a:spLocks noGrp="1"/>
          </p:cNvSpPr>
          <p:nvPr>
            <p:ph sz="half" idx="2" hasCustomPrompt="1"/>
          </p:nvPr>
        </p:nvSpPr>
        <p:spPr>
          <a:xfrm>
            <a:off x="534592" y="2469477"/>
            <a:ext cx="3868340" cy="3209925"/>
          </a:xfrm>
        </p:spPr>
        <p:txBody>
          <a:bodyPr>
            <a:normAutofit/>
          </a:bodyPr>
          <a:lstStyle>
            <a:lvl1pPr>
              <a:defRPr sz="1500">
                <a:latin typeface="Arial" panose="020B0604020202020204" pitchFamily="34" charset="0"/>
                <a:cs typeface="Arial" panose="020B0604020202020204" pitchFamily="34" charset="0"/>
              </a:defRPr>
            </a:lvl1pPr>
            <a:lvl2pPr>
              <a:defRPr sz="1350">
                <a:latin typeface="Helvetica" pitchFamily="2" charset="0"/>
              </a:defRPr>
            </a:lvl2pPr>
            <a:lvl3pPr>
              <a:defRPr sz="1200">
                <a:latin typeface="Helvetica" pitchFamily="2" charset="0"/>
              </a:defRPr>
            </a:lvl3pPr>
            <a:lvl4pPr>
              <a:defRPr sz="1050">
                <a:latin typeface="Helvetica" pitchFamily="2" charset="0"/>
              </a:defRPr>
            </a:lvl4pPr>
            <a:lvl5pPr>
              <a:defRPr sz="1050">
                <a:latin typeface="Helvetica" pitchFamily="2" charset="0"/>
              </a:defRPr>
            </a:lvl5pPr>
          </a:lstStyle>
          <a:p>
            <a:pPr lvl="0"/>
            <a:r>
              <a:rPr lang="en-US" dirty="0"/>
              <a:t>Content</a:t>
            </a:r>
          </a:p>
        </p:txBody>
      </p:sp>
      <p:sp>
        <p:nvSpPr>
          <p:cNvPr id="5" name="Text Placeholder 4">
            <a:extLst>
              <a:ext uri="{FF2B5EF4-FFF2-40B4-BE49-F238E27FC236}">
                <a16:creationId xmlns:a16="http://schemas.microsoft.com/office/drawing/2014/main" id="{DF5E57E1-CCF6-410C-02A8-70DBC2159C0D}"/>
              </a:ext>
            </a:extLst>
          </p:cNvPr>
          <p:cNvSpPr>
            <a:spLocks noGrp="1"/>
          </p:cNvSpPr>
          <p:nvPr>
            <p:ph type="body" sz="quarter" idx="3" hasCustomPrompt="1"/>
          </p:nvPr>
        </p:nvSpPr>
        <p:spPr>
          <a:xfrm>
            <a:off x="4533901" y="1645563"/>
            <a:ext cx="3887391" cy="823912"/>
          </a:xfrm>
        </p:spPr>
        <p:txBody>
          <a:bodyPr anchor="b">
            <a:noAutofit/>
          </a:bodyPr>
          <a:lstStyle>
            <a:lvl1pPr marL="0" indent="0">
              <a:buNone/>
              <a:defRPr sz="2550" b="0">
                <a:solidFill>
                  <a:srgbClr val="991E66"/>
                </a:solidFill>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Header 2</a:t>
            </a:r>
          </a:p>
        </p:txBody>
      </p:sp>
      <p:sp>
        <p:nvSpPr>
          <p:cNvPr id="6" name="Content Placeholder 5">
            <a:extLst>
              <a:ext uri="{FF2B5EF4-FFF2-40B4-BE49-F238E27FC236}">
                <a16:creationId xmlns:a16="http://schemas.microsoft.com/office/drawing/2014/main" id="{BA1DE465-1F47-2EA8-4057-CA9D912C092B}"/>
              </a:ext>
            </a:extLst>
          </p:cNvPr>
          <p:cNvSpPr>
            <a:spLocks noGrp="1"/>
          </p:cNvSpPr>
          <p:nvPr>
            <p:ph sz="quarter" idx="4" hasCustomPrompt="1"/>
          </p:nvPr>
        </p:nvSpPr>
        <p:spPr>
          <a:xfrm>
            <a:off x="4533901" y="2469475"/>
            <a:ext cx="3887391" cy="3684588"/>
          </a:xfrm>
        </p:spPr>
        <p:txBody>
          <a:bodyPr>
            <a:normAutofit/>
          </a:bodyPr>
          <a:lstStyle>
            <a:lvl1pPr>
              <a:defRPr sz="1500">
                <a:latin typeface="Arial" panose="020B0604020202020204" pitchFamily="34" charset="0"/>
                <a:cs typeface="Arial" panose="020B0604020202020204" pitchFamily="34" charset="0"/>
              </a:defRPr>
            </a:lvl1pPr>
            <a:lvl2pPr>
              <a:defRPr sz="1350">
                <a:latin typeface="Helvetica" pitchFamily="2" charset="0"/>
              </a:defRPr>
            </a:lvl2pPr>
            <a:lvl3pPr>
              <a:defRPr sz="1200">
                <a:latin typeface="Helvetica" pitchFamily="2" charset="0"/>
              </a:defRPr>
            </a:lvl3pPr>
            <a:lvl4pPr>
              <a:defRPr sz="1050">
                <a:latin typeface="Helvetica" pitchFamily="2" charset="0"/>
              </a:defRPr>
            </a:lvl4pPr>
            <a:lvl5pPr>
              <a:defRPr sz="1050">
                <a:latin typeface="Helvetica" pitchFamily="2" charset="0"/>
              </a:defRPr>
            </a:lvl5pPr>
          </a:lstStyle>
          <a:p>
            <a:pPr lvl="0"/>
            <a:r>
              <a:rPr lang="en-US" dirty="0"/>
              <a:t>Content</a:t>
            </a:r>
          </a:p>
        </p:txBody>
      </p:sp>
    </p:spTree>
    <p:extLst>
      <p:ext uri="{BB962C8B-B14F-4D97-AF65-F5344CB8AC3E}">
        <p14:creationId xmlns:p14="http://schemas.microsoft.com/office/powerpoint/2010/main" val="2072752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3D2BE18-8DAD-D79F-2791-18DE2B40BA3A}"/>
              </a:ext>
              <a:ext uri="{C183D7F6-B498-43B3-948B-1728B52AA6E4}">
                <adec:decorative xmlns:adec="http://schemas.microsoft.com/office/drawing/2017/decorative" val="1"/>
              </a:ext>
            </a:extLst>
          </p:cNvPr>
          <p:cNvGrpSpPr/>
          <p:nvPr userDrawn="1"/>
        </p:nvGrpSpPr>
        <p:grpSpPr>
          <a:xfrm>
            <a:off x="8878139" y="0"/>
            <a:ext cx="265861" cy="6858000"/>
            <a:chOff x="8878139" y="0"/>
            <a:chExt cx="265861" cy="6858000"/>
          </a:xfrm>
        </p:grpSpPr>
        <p:sp>
          <p:nvSpPr>
            <p:cNvPr id="7" name="Rectangle 6">
              <a:extLst>
                <a:ext uri="{FF2B5EF4-FFF2-40B4-BE49-F238E27FC236}">
                  <a16:creationId xmlns:a16="http://schemas.microsoft.com/office/drawing/2014/main" id="{0090C536-D111-CC71-F326-F04274774137}"/>
                </a:ext>
              </a:extLst>
            </p:cNvPr>
            <p:cNvSpPr/>
            <p:nvPr userDrawn="1"/>
          </p:nvSpPr>
          <p:spPr>
            <a:xfrm>
              <a:off x="8878139" y="0"/>
              <a:ext cx="265861" cy="23162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A77EE37-C637-92D5-7D6D-813C9D697F7E}"/>
                </a:ext>
              </a:extLst>
            </p:cNvPr>
            <p:cNvSpPr/>
            <p:nvPr userDrawn="1"/>
          </p:nvSpPr>
          <p:spPr>
            <a:xfrm>
              <a:off x="8878139" y="2312183"/>
              <a:ext cx="265861" cy="231621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011E807-95D1-A88A-AFD1-EAD07D920B8E}"/>
                </a:ext>
              </a:extLst>
            </p:cNvPr>
            <p:cNvSpPr/>
            <p:nvPr userDrawn="1"/>
          </p:nvSpPr>
          <p:spPr>
            <a:xfrm>
              <a:off x="8878139" y="4620339"/>
              <a:ext cx="265861" cy="223766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descr="Teachers Retirement Association logo">
            <a:extLst>
              <a:ext uri="{FF2B5EF4-FFF2-40B4-BE49-F238E27FC236}">
                <a16:creationId xmlns:a16="http://schemas.microsoft.com/office/drawing/2014/main" id="{3399EAAA-F1FB-423A-76DB-087ADE45D8A1}"/>
              </a:ext>
            </a:extLst>
          </p:cNvPr>
          <p:cNvPicPr>
            <a:picLocks noChangeAspect="1"/>
          </p:cNvPicPr>
          <p:nvPr userDrawn="1"/>
        </p:nvPicPr>
        <p:blipFill>
          <a:blip r:embed="rId2"/>
          <a:stretch>
            <a:fillRect/>
          </a:stretch>
        </p:blipFill>
        <p:spPr>
          <a:xfrm>
            <a:off x="289523" y="5761528"/>
            <a:ext cx="2081297" cy="808237"/>
          </a:xfrm>
          <a:prstGeom prst="rect">
            <a:avLst/>
          </a:prstGeom>
        </p:spPr>
      </p:pic>
      <p:sp>
        <p:nvSpPr>
          <p:cNvPr id="2" name="Title 1">
            <a:extLst>
              <a:ext uri="{FF2B5EF4-FFF2-40B4-BE49-F238E27FC236}">
                <a16:creationId xmlns:a16="http://schemas.microsoft.com/office/drawing/2014/main" id="{0FF252C8-9F95-ED1B-7F6E-91E3678E815D}"/>
              </a:ext>
            </a:extLst>
          </p:cNvPr>
          <p:cNvSpPr>
            <a:spLocks noGrp="1"/>
          </p:cNvSpPr>
          <p:nvPr>
            <p:ph type="title" hasCustomPrompt="1"/>
          </p:nvPr>
        </p:nvSpPr>
        <p:spPr>
          <a:xfrm>
            <a:off x="563166" y="215228"/>
            <a:ext cx="7886700" cy="1325563"/>
          </a:xfrm>
        </p:spPr>
        <p:txBody>
          <a:bodyPr anchor="b"/>
          <a:lstStyle>
            <a:lvl1pPr>
              <a:defRPr>
                <a:solidFill>
                  <a:srgbClr val="407EC9"/>
                </a:solidFill>
                <a:latin typeface="Arial" panose="020B0604020202020204" pitchFamily="34" charset="0"/>
                <a:cs typeface="Arial" panose="020B0604020202020204" pitchFamily="34" charset="0"/>
              </a:defRPr>
            </a:lvl1pPr>
          </a:lstStyle>
          <a:p>
            <a:r>
              <a:rPr lang="en-US" dirty="0"/>
              <a:t>Slide with photo3</a:t>
            </a:r>
          </a:p>
        </p:txBody>
      </p:sp>
      <p:sp>
        <p:nvSpPr>
          <p:cNvPr id="3" name="Text Placeholder 2">
            <a:extLst>
              <a:ext uri="{FF2B5EF4-FFF2-40B4-BE49-F238E27FC236}">
                <a16:creationId xmlns:a16="http://schemas.microsoft.com/office/drawing/2014/main" id="{7288E8E3-60A3-DDDD-DD09-95C6BE62E66A}"/>
              </a:ext>
            </a:extLst>
          </p:cNvPr>
          <p:cNvSpPr>
            <a:spLocks noGrp="1"/>
          </p:cNvSpPr>
          <p:nvPr>
            <p:ph type="body" idx="1" hasCustomPrompt="1"/>
          </p:nvPr>
        </p:nvSpPr>
        <p:spPr>
          <a:xfrm>
            <a:off x="563167" y="1795463"/>
            <a:ext cx="3868340" cy="823912"/>
          </a:xfrm>
        </p:spPr>
        <p:txBody>
          <a:bodyPr anchor="b">
            <a:noAutofit/>
          </a:bodyPr>
          <a:lstStyle>
            <a:lvl1pPr marL="0" indent="0">
              <a:buNone/>
              <a:defRPr sz="2550" b="0">
                <a:solidFill>
                  <a:srgbClr val="991E66"/>
                </a:solidFill>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Subhead</a:t>
            </a:r>
          </a:p>
        </p:txBody>
      </p:sp>
      <p:sp>
        <p:nvSpPr>
          <p:cNvPr id="6" name="Content Placeholder 5">
            <a:extLst>
              <a:ext uri="{FF2B5EF4-FFF2-40B4-BE49-F238E27FC236}">
                <a16:creationId xmlns:a16="http://schemas.microsoft.com/office/drawing/2014/main" id="{BA1DE465-1F47-2EA8-4057-CA9D912C092B}"/>
              </a:ext>
            </a:extLst>
          </p:cNvPr>
          <p:cNvSpPr>
            <a:spLocks noGrp="1"/>
          </p:cNvSpPr>
          <p:nvPr>
            <p:ph sz="quarter" idx="4"/>
          </p:nvPr>
        </p:nvSpPr>
        <p:spPr>
          <a:xfrm>
            <a:off x="4629151" y="1681163"/>
            <a:ext cx="3887391" cy="4508500"/>
          </a:xfrm>
        </p:spPr>
        <p:txBody>
          <a:bodyPr>
            <a:normAutofit/>
          </a:bodyPr>
          <a:lstStyle>
            <a:lvl1pPr marL="0" indent="0">
              <a:buNone/>
              <a:defRPr sz="1500">
                <a:latin typeface="Helvetica" pitchFamily="2" charset="0"/>
              </a:defRPr>
            </a:lvl1pPr>
            <a:lvl2pPr>
              <a:defRPr sz="1350">
                <a:latin typeface="Helvetica" pitchFamily="2" charset="0"/>
              </a:defRPr>
            </a:lvl2pPr>
            <a:lvl3pPr>
              <a:defRPr sz="1200">
                <a:latin typeface="Helvetica" pitchFamily="2" charset="0"/>
              </a:defRPr>
            </a:lvl3pPr>
            <a:lvl4pPr>
              <a:defRPr sz="1050">
                <a:latin typeface="Helvetica" pitchFamily="2" charset="0"/>
              </a:defRPr>
            </a:lvl4pPr>
            <a:lvl5pPr>
              <a:defRPr sz="1050">
                <a:latin typeface="Helvetica" pitchFamily="2" charset="0"/>
              </a:defRPr>
            </a:lvl5pPr>
          </a:lstStyle>
          <a:p>
            <a:pPr lvl="0"/>
            <a:r>
              <a:rPr lang="en-US"/>
              <a:t>Click to edit Master text styles</a:t>
            </a:r>
          </a:p>
        </p:txBody>
      </p:sp>
      <p:sp>
        <p:nvSpPr>
          <p:cNvPr id="10" name="Content Placeholder 3">
            <a:extLst>
              <a:ext uri="{FF2B5EF4-FFF2-40B4-BE49-F238E27FC236}">
                <a16:creationId xmlns:a16="http://schemas.microsoft.com/office/drawing/2014/main" id="{85F78E4E-9303-E87C-43AB-3C093A33120A}"/>
              </a:ext>
            </a:extLst>
          </p:cNvPr>
          <p:cNvSpPr>
            <a:spLocks noGrp="1"/>
          </p:cNvSpPr>
          <p:nvPr>
            <p:ph sz="half" idx="2" hasCustomPrompt="1"/>
          </p:nvPr>
        </p:nvSpPr>
        <p:spPr>
          <a:xfrm>
            <a:off x="562789" y="2618520"/>
            <a:ext cx="3868340" cy="3209925"/>
          </a:xfrm>
        </p:spPr>
        <p:txBody>
          <a:bodyPr>
            <a:normAutofit/>
          </a:bodyPr>
          <a:lstStyle>
            <a:lvl1pPr>
              <a:defRPr sz="1500">
                <a:latin typeface="Arial" panose="020B0604020202020204" pitchFamily="34" charset="0"/>
                <a:cs typeface="Arial" panose="020B0604020202020204" pitchFamily="34" charset="0"/>
              </a:defRPr>
            </a:lvl1pPr>
            <a:lvl2pPr>
              <a:defRPr sz="1350">
                <a:latin typeface="Helvetica" pitchFamily="2" charset="0"/>
              </a:defRPr>
            </a:lvl2pPr>
            <a:lvl3pPr>
              <a:defRPr sz="1200">
                <a:latin typeface="Helvetica" pitchFamily="2" charset="0"/>
              </a:defRPr>
            </a:lvl3pPr>
            <a:lvl4pPr>
              <a:defRPr sz="1050">
                <a:latin typeface="Helvetica" pitchFamily="2" charset="0"/>
              </a:defRPr>
            </a:lvl4pPr>
            <a:lvl5pPr>
              <a:defRPr sz="1050">
                <a:latin typeface="Helvetica" pitchFamily="2" charset="0"/>
              </a:defRPr>
            </a:lvl5pPr>
          </a:lstStyle>
          <a:p>
            <a:pPr lvl="0"/>
            <a:r>
              <a:rPr lang="en-US" dirty="0"/>
              <a:t>Content</a:t>
            </a:r>
          </a:p>
        </p:txBody>
      </p:sp>
    </p:spTree>
    <p:extLst>
      <p:ext uri="{BB962C8B-B14F-4D97-AF65-F5344CB8AC3E}">
        <p14:creationId xmlns:p14="http://schemas.microsoft.com/office/powerpoint/2010/main" val="4245622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6AF1E4A-1276-8059-0714-DF3EB865D24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828800" cy="6858000"/>
          </a:xfrm>
          <a:prstGeom prst="rect">
            <a:avLst/>
          </a:prstGeom>
        </p:spPr>
      </p:pic>
      <p:pic>
        <p:nvPicPr>
          <p:cNvPr id="7" name="Picture 6" descr="Teachers Retirement Association logo">
            <a:extLst>
              <a:ext uri="{FF2B5EF4-FFF2-40B4-BE49-F238E27FC236}">
                <a16:creationId xmlns:a16="http://schemas.microsoft.com/office/drawing/2014/main" id="{D4708A7F-1FEB-2A94-3107-E3A1FFC9EABE}"/>
              </a:ext>
            </a:extLst>
          </p:cNvPr>
          <p:cNvPicPr>
            <a:picLocks noChangeAspect="1"/>
          </p:cNvPicPr>
          <p:nvPr userDrawn="1"/>
        </p:nvPicPr>
        <p:blipFill>
          <a:blip r:embed="rId3"/>
          <a:stretch>
            <a:fillRect/>
          </a:stretch>
        </p:blipFill>
        <p:spPr>
          <a:xfrm>
            <a:off x="6769051" y="5761528"/>
            <a:ext cx="2081297" cy="808237"/>
          </a:xfrm>
          <a:prstGeom prst="rect">
            <a:avLst/>
          </a:prstGeom>
        </p:spPr>
      </p:pic>
      <p:sp>
        <p:nvSpPr>
          <p:cNvPr id="2" name="Title 1">
            <a:extLst>
              <a:ext uri="{FF2B5EF4-FFF2-40B4-BE49-F238E27FC236}">
                <a16:creationId xmlns:a16="http://schemas.microsoft.com/office/drawing/2014/main" id="{0954E696-D671-CD4F-89C0-66C495FEF17F}"/>
              </a:ext>
            </a:extLst>
          </p:cNvPr>
          <p:cNvSpPr>
            <a:spLocks noGrp="1"/>
          </p:cNvSpPr>
          <p:nvPr>
            <p:ph type="title" hasCustomPrompt="1"/>
          </p:nvPr>
        </p:nvSpPr>
        <p:spPr>
          <a:xfrm>
            <a:off x="847726" y="215228"/>
            <a:ext cx="7667625" cy="1325563"/>
          </a:xfrm>
        </p:spPr>
        <p:txBody>
          <a:bodyPr anchor="b">
            <a:normAutofit/>
          </a:bodyPr>
          <a:lstStyle>
            <a:lvl1pPr>
              <a:defRPr sz="3300">
                <a:solidFill>
                  <a:srgbClr val="407EC9"/>
                </a:solidFill>
                <a:latin typeface="Arial" panose="020B0604020202020204" pitchFamily="34" charset="0"/>
                <a:cs typeface="Arial" panose="020B0604020202020204" pitchFamily="34" charset="0"/>
              </a:defRPr>
            </a:lvl1pPr>
          </a:lstStyle>
          <a:p>
            <a:r>
              <a:rPr lang="en-US" dirty="0"/>
              <a:t>Slide title</a:t>
            </a:r>
          </a:p>
        </p:txBody>
      </p:sp>
      <p:sp>
        <p:nvSpPr>
          <p:cNvPr id="4" name="Content Placeholder 2">
            <a:extLst>
              <a:ext uri="{FF2B5EF4-FFF2-40B4-BE49-F238E27FC236}">
                <a16:creationId xmlns:a16="http://schemas.microsoft.com/office/drawing/2014/main" id="{602162E9-5BC6-E5DB-E643-BA07166950AF}"/>
              </a:ext>
            </a:extLst>
          </p:cNvPr>
          <p:cNvSpPr>
            <a:spLocks noGrp="1"/>
          </p:cNvSpPr>
          <p:nvPr>
            <p:ph idx="10"/>
          </p:nvPr>
        </p:nvSpPr>
        <p:spPr>
          <a:xfrm>
            <a:off x="5638801" y="812006"/>
            <a:ext cx="2943225" cy="4351338"/>
          </a:xfrm>
          <a:noFill/>
          <a:ln w="63500">
            <a:solidFill>
              <a:srgbClr val="407EC9"/>
            </a:solidFill>
          </a:ln>
        </p:spPr>
        <p:txBody>
          <a:bodyPr/>
          <a:lstStyle>
            <a:lvl1pPr marL="0" indent="0">
              <a:buNone/>
              <a:defRPr>
                <a:solidFill>
                  <a:srgbClr val="991E66"/>
                </a:solidFill>
                <a:latin typeface="Cambria" panose="02040503050406030204" pitchFamily="18" charset="0"/>
              </a:defRPr>
            </a:lvl1pPr>
            <a:lvl2pPr>
              <a:defRPr>
                <a:solidFill>
                  <a:srgbClr val="00093C"/>
                </a:solidFill>
                <a:latin typeface="Helvetica" pitchFamily="2" charset="0"/>
              </a:defRPr>
            </a:lvl2pPr>
            <a:lvl3pPr>
              <a:defRPr>
                <a:solidFill>
                  <a:srgbClr val="00093C"/>
                </a:solidFill>
                <a:latin typeface="Helvetica" pitchFamily="2" charset="0"/>
              </a:defRPr>
            </a:lvl3pPr>
            <a:lvl4pPr>
              <a:defRPr>
                <a:solidFill>
                  <a:srgbClr val="00093C"/>
                </a:solidFill>
                <a:latin typeface="Helvetica" pitchFamily="2" charset="0"/>
              </a:defRPr>
            </a:lvl4pPr>
            <a:lvl5pPr>
              <a:defRPr>
                <a:solidFill>
                  <a:srgbClr val="00093C"/>
                </a:solidFill>
                <a:latin typeface="Helvetica" pitchFamily="2" charset="0"/>
              </a:defRPr>
            </a:lvl5pPr>
          </a:lstStyle>
          <a:p>
            <a:pPr lvl="0"/>
            <a:r>
              <a:rPr lang="en-US"/>
              <a:t>Click to edit Master text styles</a:t>
            </a:r>
          </a:p>
        </p:txBody>
      </p:sp>
      <p:sp>
        <p:nvSpPr>
          <p:cNvPr id="5" name="Text Placeholder 2">
            <a:extLst>
              <a:ext uri="{FF2B5EF4-FFF2-40B4-BE49-F238E27FC236}">
                <a16:creationId xmlns:a16="http://schemas.microsoft.com/office/drawing/2014/main" id="{380F5732-39EB-81AB-CA76-3787300D6CC1}"/>
              </a:ext>
            </a:extLst>
          </p:cNvPr>
          <p:cNvSpPr>
            <a:spLocks noGrp="1"/>
          </p:cNvSpPr>
          <p:nvPr>
            <p:ph type="body" idx="11" hasCustomPrompt="1"/>
          </p:nvPr>
        </p:nvSpPr>
        <p:spPr>
          <a:xfrm>
            <a:off x="831246" y="1693943"/>
            <a:ext cx="3868340" cy="823912"/>
          </a:xfrm>
        </p:spPr>
        <p:txBody>
          <a:bodyPr anchor="b">
            <a:noAutofit/>
          </a:bodyPr>
          <a:lstStyle>
            <a:lvl1pPr marL="0" indent="0">
              <a:buNone/>
              <a:defRPr sz="2550" b="0">
                <a:solidFill>
                  <a:srgbClr val="991E66"/>
                </a:solidFill>
                <a:latin typeface="Cambria" panose="02040503050406030204" pitchFamily="18"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Subhead</a:t>
            </a:r>
          </a:p>
        </p:txBody>
      </p:sp>
      <p:sp>
        <p:nvSpPr>
          <p:cNvPr id="8" name="Content Placeholder 3">
            <a:extLst>
              <a:ext uri="{FF2B5EF4-FFF2-40B4-BE49-F238E27FC236}">
                <a16:creationId xmlns:a16="http://schemas.microsoft.com/office/drawing/2014/main" id="{3014C1A9-1B5B-BB79-2E86-E108CCB9A4D2}"/>
              </a:ext>
            </a:extLst>
          </p:cNvPr>
          <p:cNvSpPr>
            <a:spLocks noGrp="1"/>
          </p:cNvSpPr>
          <p:nvPr>
            <p:ph sz="half" idx="2" hasCustomPrompt="1"/>
          </p:nvPr>
        </p:nvSpPr>
        <p:spPr>
          <a:xfrm>
            <a:off x="832678" y="2521843"/>
            <a:ext cx="3868340" cy="3209925"/>
          </a:xfrm>
        </p:spPr>
        <p:txBody>
          <a:bodyPr>
            <a:normAutofit/>
          </a:bodyPr>
          <a:lstStyle>
            <a:lvl1pPr>
              <a:defRPr sz="1500">
                <a:latin typeface="Arial" panose="020B0604020202020204" pitchFamily="34" charset="0"/>
                <a:cs typeface="Arial" panose="020B0604020202020204" pitchFamily="34" charset="0"/>
              </a:defRPr>
            </a:lvl1pPr>
            <a:lvl2pPr>
              <a:defRPr sz="1350">
                <a:latin typeface="Helvetica" pitchFamily="2" charset="0"/>
              </a:defRPr>
            </a:lvl2pPr>
            <a:lvl3pPr>
              <a:defRPr sz="1200">
                <a:latin typeface="Helvetica" pitchFamily="2" charset="0"/>
              </a:defRPr>
            </a:lvl3pPr>
            <a:lvl4pPr>
              <a:defRPr sz="1050">
                <a:latin typeface="Helvetica" pitchFamily="2" charset="0"/>
              </a:defRPr>
            </a:lvl4pPr>
            <a:lvl5pPr>
              <a:defRPr sz="1050">
                <a:latin typeface="Helvetica" pitchFamily="2" charset="0"/>
              </a:defRPr>
            </a:lvl5pPr>
          </a:lstStyle>
          <a:p>
            <a:pPr lvl="0"/>
            <a:r>
              <a:rPr lang="en-US" dirty="0"/>
              <a:t>Content</a:t>
            </a:r>
          </a:p>
        </p:txBody>
      </p:sp>
    </p:spTree>
    <p:extLst>
      <p:ext uri="{BB962C8B-B14F-4D97-AF65-F5344CB8AC3E}">
        <p14:creationId xmlns:p14="http://schemas.microsoft.com/office/powerpoint/2010/main" val="2298121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E7576A5-7435-F4FD-7EAB-D524EE6F89C7}"/>
              </a:ext>
              <a:ext uri="{C183D7F6-B498-43B3-948B-1728B52AA6E4}">
                <adec:decorative xmlns:adec="http://schemas.microsoft.com/office/drawing/2017/decorative" val="1"/>
              </a:ext>
            </a:extLst>
          </p:cNvPr>
          <p:cNvGrpSpPr/>
          <p:nvPr userDrawn="1"/>
        </p:nvGrpSpPr>
        <p:grpSpPr>
          <a:xfrm>
            <a:off x="713471" y="1005834"/>
            <a:ext cx="7757821" cy="4873753"/>
            <a:chOff x="713471" y="1005834"/>
            <a:chExt cx="7757821" cy="4873753"/>
          </a:xfrm>
        </p:grpSpPr>
        <p:sp>
          <p:nvSpPr>
            <p:cNvPr id="6" name="Rectangle 5">
              <a:extLst>
                <a:ext uri="{FF2B5EF4-FFF2-40B4-BE49-F238E27FC236}">
                  <a16:creationId xmlns:a16="http://schemas.microsoft.com/office/drawing/2014/main" id="{92A452F3-4CF5-AAE1-2748-64E9497CF639}"/>
                </a:ext>
              </a:extLst>
            </p:cNvPr>
            <p:cNvSpPr/>
            <p:nvPr userDrawn="1"/>
          </p:nvSpPr>
          <p:spPr>
            <a:xfrm>
              <a:off x="713472" y="1005835"/>
              <a:ext cx="7757820" cy="4873752"/>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green and blue background&#10;&#10;AI-generated content may be incorrect.">
              <a:extLst>
                <a:ext uri="{FF2B5EF4-FFF2-40B4-BE49-F238E27FC236}">
                  <a16:creationId xmlns:a16="http://schemas.microsoft.com/office/drawing/2014/main" id="{D0F92A3D-84E9-26A8-E872-E2B78D23701A}"/>
                </a:ext>
              </a:extLst>
            </p:cNvPr>
            <p:cNvPicPr>
              <a:picLocks noChangeAspect="1"/>
            </p:cNvPicPr>
            <p:nvPr userDrawn="1"/>
          </p:nvPicPr>
          <p:blipFill>
            <a:blip r:embed="rId2"/>
            <a:stretch>
              <a:fillRect/>
            </a:stretch>
          </p:blipFill>
          <p:spPr>
            <a:xfrm>
              <a:off x="713471" y="1005834"/>
              <a:ext cx="809185" cy="4873499"/>
            </a:xfrm>
            <a:prstGeom prst="rect">
              <a:avLst/>
            </a:prstGeom>
          </p:spPr>
        </p:pic>
      </p:grpSp>
      <p:sp>
        <p:nvSpPr>
          <p:cNvPr id="2" name="Title 1">
            <a:extLst>
              <a:ext uri="{FF2B5EF4-FFF2-40B4-BE49-F238E27FC236}">
                <a16:creationId xmlns:a16="http://schemas.microsoft.com/office/drawing/2014/main" id="{E6B9D3C3-45E6-F4DC-4111-1EDC0AC35B51}"/>
              </a:ext>
            </a:extLst>
          </p:cNvPr>
          <p:cNvSpPr>
            <a:spLocks noGrp="1"/>
          </p:cNvSpPr>
          <p:nvPr>
            <p:ph type="ctrTitle" hasCustomPrompt="1"/>
          </p:nvPr>
        </p:nvSpPr>
        <p:spPr>
          <a:xfrm>
            <a:off x="1628776" y="1011077"/>
            <a:ext cx="6772274" cy="4870086"/>
          </a:xfrm>
        </p:spPr>
        <p:txBody>
          <a:bodyPr anchor="ctr">
            <a:normAutofit/>
          </a:bodyPr>
          <a:lstStyle>
            <a:lvl1pPr algn="ctr">
              <a:defRPr sz="5100">
                <a:solidFill>
                  <a:srgbClr val="00093C"/>
                </a:solidFill>
                <a:latin typeface="Arial" panose="020B0604020202020204" pitchFamily="34" charset="0"/>
                <a:cs typeface="Arial" panose="020B0604020202020204" pitchFamily="34" charset="0"/>
              </a:defRPr>
            </a:lvl1pPr>
          </a:lstStyle>
          <a:p>
            <a:r>
              <a:rPr lang="en-US" dirty="0"/>
              <a:t>Thank you</a:t>
            </a:r>
          </a:p>
        </p:txBody>
      </p:sp>
    </p:spTree>
    <p:extLst>
      <p:ext uri="{BB962C8B-B14F-4D97-AF65-F5344CB8AC3E}">
        <p14:creationId xmlns:p14="http://schemas.microsoft.com/office/powerpoint/2010/main" val="135336454"/>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F93544-DAB8-2EA5-16D4-A922ABBDF89D}"/>
              </a:ext>
            </a:extLst>
          </p:cNvPr>
          <p:cNvSpPr/>
          <p:nvPr userDrawn="1"/>
        </p:nvSpPr>
        <p:spPr>
          <a:xfrm>
            <a:off x="1518628" y="1005835"/>
            <a:ext cx="6952663" cy="4873752"/>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green and blue background&#10;&#10;AI-generated content may be incorrect.">
            <a:extLst>
              <a:ext uri="{FF2B5EF4-FFF2-40B4-BE49-F238E27FC236}">
                <a16:creationId xmlns:a16="http://schemas.microsoft.com/office/drawing/2014/main" id="{A04DC404-B053-6DDA-F712-1B9D72EA346F}"/>
              </a:ext>
            </a:extLst>
          </p:cNvPr>
          <p:cNvPicPr>
            <a:picLocks noChangeAspect="1"/>
          </p:cNvPicPr>
          <p:nvPr userDrawn="1"/>
        </p:nvPicPr>
        <p:blipFill>
          <a:blip r:embed="rId2"/>
          <a:stretch>
            <a:fillRect/>
          </a:stretch>
        </p:blipFill>
        <p:spPr>
          <a:xfrm>
            <a:off x="713471" y="1005834"/>
            <a:ext cx="809185" cy="4873499"/>
          </a:xfrm>
          <a:prstGeom prst="rect">
            <a:avLst/>
          </a:prstGeom>
        </p:spPr>
      </p:pic>
      <p:pic>
        <p:nvPicPr>
          <p:cNvPr id="10" name="Picture 9" descr="Teachers Retirement Association logo">
            <a:extLst>
              <a:ext uri="{FF2B5EF4-FFF2-40B4-BE49-F238E27FC236}">
                <a16:creationId xmlns:a16="http://schemas.microsoft.com/office/drawing/2014/main" id="{C5EFBF1A-0C20-10B1-AB19-ADB982BD53E5}"/>
              </a:ext>
            </a:extLst>
          </p:cNvPr>
          <p:cNvPicPr>
            <a:picLocks noChangeAspect="1"/>
          </p:cNvPicPr>
          <p:nvPr userDrawn="1"/>
        </p:nvPicPr>
        <p:blipFill>
          <a:blip r:embed="rId3"/>
          <a:stretch>
            <a:fillRect/>
          </a:stretch>
        </p:blipFill>
        <p:spPr>
          <a:xfrm>
            <a:off x="2929679" y="1865054"/>
            <a:ext cx="4130560" cy="1331159"/>
          </a:xfrm>
          <a:prstGeom prst="rect">
            <a:avLst/>
          </a:prstGeom>
        </p:spPr>
      </p:pic>
      <p:pic>
        <p:nvPicPr>
          <p:cNvPr id="14" name="Picture 13" descr="60 Empire Drive, Suite 400, St. Paul, MN 55103&#10;info@minnesotatra.org&#10;800-657-3669   |   651-296-2409   |   Fax 651-297-5999&#10;minnesotatra.org">
            <a:extLst>
              <a:ext uri="{FF2B5EF4-FFF2-40B4-BE49-F238E27FC236}">
                <a16:creationId xmlns:a16="http://schemas.microsoft.com/office/drawing/2014/main" id="{83AE4FD4-3744-2C0D-0C83-E300A1E0C3D9}"/>
              </a:ext>
            </a:extLst>
          </p:cNvPr>
          <p:cNvPicPr>
            <a:picLocks noChangeAspect="1"/>
          </p:cNvPicPr>
          <p:nvPr userDrawn="1"/>
        </p:nvPicPr>
        <p:blipFill>
          <a:blip r:embed="rId4"/>
          <a:stretch>
            <a:fillRect/>
          </a:stretch>
        </p:blipFill>
        <p:spPr>
          <a:xfrm>
            <a:off x="2041282" y="2523104"/>
            <a:ext cx="5907355" cy="3246120"/>
          </a:xfrm>
          <a:prstGeom prst="rect">
            <a:avLst/>
          </a:prstGeom>
        </p:spPr>
      </p:pic>
    </p:spTree>
    <p:extLst>
      <p:ext uri="{BB962C8B-B14F-4D97-AF65-F5344CB8AC3E}">
        <p14:creationId xmlns:p14="http://schemas.microsoft.com/office/powerpoint/2010/main" val="73116148"/>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F93544-DAB8-2EA5-16D4-A922ABBDF89D}"/>
              </a:ext>
            </a:extLst>
          </p:cNvPr>
          <p:cNvSpPr/>
          <p:nvPr userDrawn="1"/>
        </p:nvSpPr>
        <p:spPr>
          <a:xfrm>
            <a:off x="1514600" y="1005834"/>
            <a:ext cx="6956691" cy="4873752"/>
          </a:xfrm>
          <a:prstGeom prst="rect">
            <a:avLst/>
          </a:prstGeom>
          <a:solidFill>
            <a:srgbClr val="EAE7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green and blue background&#10;&#10;AI-generated content may be incorrect.">
            <a:extLst>
              <a:ext uri="{FF2B5EF4-FFF2-40B4-BE49-F238E27FC236}">
                <a16:creationId xmlns:a16="http://schemas.microsoft.com/office/drawing/2014/main" id="{A04DC404-B053-6DDA-F712-1B9D72EA346F}"/>
              </a:ext>
            </a:extLst>
          </p:cNvPr>
          <p:cNvPicPr>
            <a:picLocks noChangeAspect="1"/>
          </p:cNvPicPr>
          <p:nvPr userDrawn="1"/>
        </p:nvPicPr>
        <p:blipFill>
          <a:blip r:embed="rId2"/>
          <a:stretch>
            <a:fillRect/>
          </a:stretch>
        </p:blipFill>
        <p:spPr>
          <a:xfrm>
            <a:off x="713471" y="1005834"/>
            <a:ext cx="809185" cy="4873499"/>
          </a:xfrm>
          <a:prstGeom prst="rect">
            <a:avLst/>
          </a:prstGeom>
        </p:spPr>
      </p:pic>
      <p:pic>
        <p:nvPicPr>
          <p:cNvPr id="10" name="Picture 9" descr="Teachers Retirement Association logo">
            <a:extLst>
              <a:ext uri="{FF2B5EF4-FFF2-40B4-BE49-F238E27FC236}">
                <a16:creationId xmlns:a16="http://schemas.microsoft.com/office/drawing/2014/main" id="{C5EFBF1A-0C20-10B1-AB19-ADB982BD53E5}"/>
              </a:ext>
            </a:extLst>
          </p:cNvPr>
          <p:cNvPicPr>
            <a:picLocks noChangeAspect="1"/>
          </p:cNvPicPr>
          <p:nvPr userDrawn="1"/>
        </p:nvPicPr>
        <p:blipFill>
          <a:blip r:embed="rId3"/>
          <a:stretch>
            <a:fillRect/>
          </a:stretch>
        </p:blipFill>
        <p:spPr>
          <a:xfrm>
            <a:off x="2927665" y="1865054"/>
            <a:ext cx="4130560" cy="1331159"/>
          </a:xfrm>
          <a:prstGeom prst="rect">
            <a:avLst/>
          </a:prstGeom>
        </p:spPr>
      </p:pic>
      <p:pic>
        <p:nvPicPr>
          <p:cNvPr id="3" name="Picture 2" descr="60 Empire Drive, Suite 400, St. Paul, MN 55103&#10;info@minnesotatra.org&#10;800-657-3669   |   Fax 651-297-5999&#10;minnesotatra.org">
            <a:extLst>
              <a:ext uri="{FF2B5EF4-FFF2-40B4-BE49-F238E27FC236}">
                <a16:creationId xmlns:a16="http://schemas.microsoft.com/office/drawing/2014/main" id="{06628123-2934-0444-EA99-BED51B937911}"/>
              </a:ext>
            </a:extLst>
          </p:cNvPr>
          <p:cNvPicPr>
            <a:picLocks noChangeAspect="1"/>
          </p:cNvPicPr>
          <p:nvPr userDrawn="1"/>
        </p:nvPicPr>
        <p:blipFill>
          <a:blip r:embed="rId4"/>
          <a:stretch>
            <a:fillRect/>
          </a:stretch>
        </p:blipFill>
        <p:spPr>
          <a:xfrm>
            <a:off x="2555306" y="2523104"/>
            <a:ext cx="4875279" cy="3250186"/>
          </a:xfrm>
          <a:prstGeom prst="rect">
            <a:avLst/>
          </a:prstGeom>
        </p:spPr>
      </p:pic>
    </p:spTree>
    <p:extLst>
      <p:ext uri="{BB962C8B-B14F-4D97-AF65-F5344CB8AC3E}">
        <p14:creationId xmlns:p14="http://schemas.microsoft.com/office/powerpoint/2010/main" val="3660139921"/>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81D495-9EC2-D80E-8BF3-C2E6FDDA80A3}"/>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9A8D3A-3D4B-8805-F387-5797BCBBA77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952F0DD-BA3A-B212-B20E-E9799A600731}"/>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AE6D6E9A-2E07-CD30-A8A2-2EE277FEDDDF}"/>
              </a:ext>
            </a:extLst>
          </p:cNvPr>
          <p:cNvSpPr>
            <a:spLocks noGrp="1"/>
          </p:cNvSpPr>
          <p:nvPr>
            <p:ph type="ftr" sz="quarter" idx="3"/>
          </p:nvPr>
        </p:nvSpPr>
        <p:spPr>
          <a:xfrm>
            <a:off x="5429250" y="6356353"/>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5B2B27E-4541-33AC-6ADC-C13B1824ED0A}"/>
              </a:ext>
            </a:extLst>
          </p:cNvPr>
          <p:cNvSpPr>
            <a:spLocks noGrp="1"/>
          </p:cNvSpPr>
          <p:nvPr>
            <p:ph type="sldNum" sz="quarter" idx="4"/>
          </p:nvPr>
        </p:nvSpPr>
        <p:spPr>
          <a:xfrm>
            <a:off x="4393653" y="6356353"/>
            <a:ext cx="356695" cy="365125"/>
          </a:xfrm>
          <a:prstGeom prst="rect">
            <a:avLst/>
          </a:prstGeom>
        </p:spPr>
        <p:txBody>
          <a:bodyPr vert="horz" lIns="91440" tIns="45720" rIns="91440" bIns="45720" rtlCol="0" anchor="ctr"/>
          <a:lstStyle>
            <a:lvl1pPr algn="ctr">
              <a:defRPr sz="900">
                <a:solidFill>
                  <a:schemeClr val="tx1">
                    <a:tint val="82000"/>
                  </a:schemeClr>
                </a:solidFill>
              </a:defRPr>
            </a:lvl1pPr>
          </a:lstStyle>
          <a:p>
            <a:fld id="{EEC93984-78DB-A545-8BB0-02E9AEA47A08}" type="slidenum">
              <a:rPr lang="en-US" smtClean="0"/>
              <a:pPr/>
              <a:t>‹#›</a:t>
            </a:fld>
            <a:endParaRPr lang="en-US" dirty="0"/>
          </a:p>
        </p:txBody>
      </p:sp>
      <p:sp>
        <p:nvSpPr>
          <p:cNvPr id="7" name="Rectangle 6">
            <a:extLst>
              <a:ext uri="{FF2B5EF4-FFF2-40B4-BE49-F238E27FC236}">
                <a16:creationId xmlns:a16="http://schemas.microsoft.com/office/drawing/2014/main" id="{21E309E6-9061-E842-1F47-003A42BD61A7}"/>
              </a:ext>
            </a:extLst>
          </p:cNvPr>
          <p:cNvSpPr/>
          <p:nvPr userDrawn="1"/>
        </p:nvSpPr>
        <p:spPr>
          <a:xfrm>
            <a:off x="2" y="0"/>
            <a:ext cx="9143999" cy="6858000"/>
          </a:xfrm>
          <a:prstGeom prst="rect">
            <a:avLst/>
          </a:prstGeom>
          <a:no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325129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3C4D00-AFDC-CC96-9A77-265430C6C15F}"/>
              </a:ext>
            </a:extLst>
          </p:cNvPr>
          <p:cNvSpPr>
            <a:spLocks noGrp="1"/>
          </p:cNvSpPr>
          <p:nvPr>
            <p:ph type="ctrTitle"/>
          </p:nvPr>
        </p:nvSpPr>
        <p:spPr>
          <a:xfrm>
            <a:off x="3407834" y="1147763"/>
            <a:ext cx="5338234" cy="2387600"/>
          </a:xfrm>
        </p:spPr>
        <p:txBody>
          <a:bodyPr>
            <a:normAutofit/>
          </a:bodyPr>
          <a:lstStyle/>
          <a:p>
            <a:r>
              <a:rPr lang="en-US" sz="4000" spc="413" dirty="0"/>
              <a:t>TRA STAKEHOLDER UPDATE</a:t>
            </a:r>
          </a:p>
        </p:txBody>
      </p:sp>
      <p:sp>
        <p:nvSpPr>
          <p:cNvPr id="2" name="Subtitle 2">
            <a:extLst>
              <a:ext uri="{FF2B5EF4-FFF2-40B4-BE49-F238E27FC236}">
                <a16:creationId xmlns:a16="http://schemas.microsoft.com/office/drawing/2014/main" id="{1B28501F-C57C-F405-9ADA-104CAD24FC48}"/>
              </a:ext>
            </a:extLst>
          </p:cNvPr>
          <p:cNvSpPr txBox="1">
            <a:spLocks/>
          </p:cNvSpPr>
          <p:nvPr/>
        </p:nvSpPr>
        <p:spPr>
          <a:xfrm>
            <a:off x="3623928" y="3629444"/>
            <a:ext cx="3970548" cy="1176787"/>
          </a:xfrm>
          <a:prstGeom prst="rect">
            <a:avLst/>
          </a:prstGeom>
        </p:spPr>
        <p:txBody>
          <a:bodyPr vert="horz" lIns="91440" tIns="45720" rIns="91440" bIns="45720" rtlCol="0">
            <a:normAutofit/>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accent1"/>
                </a:solidFill>
                <a:latin typeface="Arial" panose="020B0604020202020204" pitchFamily="34" charset="0"/>
                <a:ea typeface="Cambria" panose="02040503050406030204" pitchFamily="18" charset="0"/>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b="1" dirty="0">
                <a:solidFill>
                  <a:schemeClr val="bg1"/>
                </a:solidFill>
                <a:latin typeface="+mn-lt"/>
              </a:rPr>
              <a:t>Tim Maurer, Executive Director</a:t>
            </a:r>
          </a:p>
          <a:p>
            <a:r>
              <a:rPr lang="en-US" sz="2000" dirty="0">
                <a:solidFill>
                  <a:schemeClr val="bg1"/>
                </a:solidFill>
                <a:latin typeface="+mn-lt"/>
              </a:rPr>
              <a:t>September 29, 2026</a:t>
            </a:r>
          </a:p>
        </p:txBody>
      </p:sp>
      <p:cxnSp>
        <p:nvCxnSpPr>
          <p:cNvPr id="3" name="Straight Connector 2">
            <a:extLst>
              <a:ext uri="{FF2B5EF4-FFF2-40B4-BE49-F238E27FC236}">
                <a16:creationId xmlns:a16="http://schemas.microsoft.com/office/drawing/2014/main" id="{42FE27A4-8123-AA5F-488C-62EB050DA900}"/>
              </a:ext>
              <a:ext uri="{C183D7F6-B498-43B3-948B-1728B52AA6E4}">
                <adec:decorative xmlns:adec="http://schemas.microsoft.com/office/drawing/2017/decorative" val="1"/>
              </a:ext>
            </a:extLst>
          </p:cNvPr>
          <p:cNvCxnSpPr>
            <a:cxnSpLocks/>
          </p:cNvCxnSpPr>
          <p:nvPr/>
        </p:nvCxnSpPr>
        <p:spPr>
          <a:xfrm>
            <a:off x="3545678" y="3692428"/>
            <a:ext cx="0" cy="621792"/>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6083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92A0FC-B9BF-7322-A89C-AC7FE805E7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507" y="1883226"/>
            <a:ext cx="8621494" cy="3113317"/>
          </a:xfrm>
          <a:prstGeom prst="rect">
            <a:avLst/>
          </a:prstGeom>
        </p:spPr>
      </p:pic>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455701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rPr>
              <a:t>OUR MISSION</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793C181-4A34-B06D-9045-74AABA010F48}"/>
              </a:ext>
            </a:extLst>
          </p:cNvPr>
          <p:cNvSpPr/>
          <p:nvPr/>
        </p:nvSpPr>
        <p:spPr>
          <a:xfrm>
            <a:off x="810985" y="2144487"/>
            <a:ext cx="5328558" cy="25962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dirty="0">
                <a:solidFill>
                  <a:schemeClr val="tx1"/>
                </a:solidFill>
                <a:ea typeface="Cambria" panose="02040503050406030204" pitchFamily="18" charset="0"/>
              </a:rPr>
              <a:t>TRA provides retirement, disability, and survivor benefits to Minnesota’s public educators assisting them in achieving future income security. TRA strives to provide benefits that attract and retain competent teachers who serve communities throughout the state, building a stronger education system. TRA is committed to safeguarding the financial integrity of the fund and takes pride in providing exceptional, innovative services.</a:t>
            </a:r>
          </a:p>
        </p:txBody>
      </p:sp>
      <p:sp>
        <p:nvSpPr>
          <p:cNvPr id="6" name="Slide Number Placeholder 3">
            <a:extLst>
              <a:ext uri="{FF2B5EF4-FFF2-40B4-BE49-F238E27FC236}">
                <a16:creationId xmlns:a16="http://schemas.microsoft.com/office/drawing/2014/main" id="{58C1C983-D04C-1FF5-1E46-9B556EAE3AEF}"/>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2</a:t>
            </a:fld>
            <a:endParaRPr lang="en-US" dirty="0">
              <a:solidFill>
                <a:srgbClr val="000000"/>
              </a:solidFill>
            </a:endParaRPr>
          </a:p>
        </p:txBody>
      </p:sp>
    </p:spTree>
    <p:extLst>
      <p:ext uri="{BB962C8B-B14F-4D97-AF65-F5344CB8AC3E}">
        <p14:creationId xmlns:p14="http://schemas.microsoft.com/office/powerpoint/2010/main" val="4212176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455701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rPr>
              <a:t>MEMBERSHIP STATISTICS</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graphicFrame>
        <p:nvGraphicFramePr>
          <p:cNvPr id="6" name="Chart 5" descr="Bar chart showing the Membership Groups for Fiscal Year 2024. Inactive Members = 62,082; Active Members = 85,962; and Benefit Recipients = 70,480.">
            <a:extLst>
              <a:ext uri="{FF2B5EF4-FFF2-40B4-BE49-F238E27FC236}">
                <a16:creationId xmlns:a16="http://schemas.microsoft.com/office/drawing/2014/main" id="{12735948-8553-5215-FA44-E54F2906BF1D}"/>
              </a:ext>
            </a:extLst>
          </p:cNvPr>
          <p:cNvGraphicFramePr/>
          <p:nvPr>
            <p:extLst>
              <p:ext uri="{D42A27DB-BD31-4B8C-83A1-F6EECF244321}">
                <p14:modId xmlns:p14="http://schemas.microsoft.com/office/powerpoint/2010/main" val="3053451382"/>
              </p:ext>
            </p:extLst>
          </p:nvPr>
        </p:nvGraphicFramePr>
        <p:xfrm>
          <a:off x="628651" y="1422619"/>
          <a:ext cx="3877446" cy="2006382"/>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F50A8B17-66E1-34FD-D395-956C413510B6}"/>
              </a:ext>
              <a:ext uri="{C183D7F6-B498-43B3-948B-1728B52AA6E4}">
                <adec:decorative xmlns:adec="http://schemas.microsoft.com/office/drawing/2017/decorative" val="1"/>
              </a:ext>
            </a:extLst>
          </p:cNvPr>
          <p:cNvCxnSpPr>
            <a:cxnSpLocks/>
          </p:cNvCxnSpPr>
          <p:nvPr/>
        </p:nvCxnSpPr>
        <p:spPr>
          <a:xfrm flipV="1">
            <a:off x="3665220" y="2425810"/>
            <a:ext cx="1606996" cy="706010"/>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7" name="Chart 6" descr="Pie chart displaying three groups. The largest group is Annuitants with 63, 128. The second largest group is Survivors with 6,920. The third largest group is Disabilitants with 432. ">
            <a:extLst>
              <a:ext uri="{FF2B5EF4-FFF2-40B4-BE49-F238E27FC236}">
                <a16:creationId xmlns:a16="http://schemas.microsoft.com/office/drawing/2014/main" id="{68778834-C06F-A304-1456-24BFAA57AB1A}"/>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220185986"/>
              </p:ext>
            </p:extLst>
          </p:nvPr>
        </p:nvGraphicFramePr>
        <p:xfrm>
          <a:off x="4864340" y="1276785"/>
          <a:ext cx="3393372" cy="2123032"/>
        </p:xfrm>
        <a:graphic>
          <a:graphicData uri="http://schemas.openxmlformats.org/drawingml/2006/chart">
            <c:chart xmlns:c="http://schemas.openxmlformats.org/drawingml/2006/chart" xmlns:r="http://schemas.openxmlformats.org/officeDocument/2006/relationships" r:id="rId4"/>
          </a:graphicData>
        </a:graphic>
      </p:graphicFrame>
      <p:sp>
        <p:nvSpPr>
          <p:cNvPr id="21" name="Rectangle 20">
            <a:extLst>
              <a:ext uri="{FF2B5EF4-FFF2-40B4-BE49-F238E27FC236}">
                <a16:creationId xmlns:a16="http://schemas.microsoft.com/office/drawing/2014/main" id="{AC3E03B4-F1BA-3686-1F0E-32D9977C8087}"/>
              </a:ext>
            </a:extLst>
          </p:cNvPr>
          <p:cNvSpPr/>
          <p:nvPr/>
        </p:nvSpPr>
        <p:spPr>
          <a:xfrm>
            <a:off x="505276" y="4350248"/>
            <a:ext cx="2590800" cy="914400"/>
          </a:xfrm>
          <a:prstGeom prst="rect">
            <a:avLst/>
          </a:prstGeom>
          <a:solidFill>
            <a:srgbClr val="E7E4D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107</a:t>
            </a:r>
          </a:p>
          <a:p>
            <a:pPr algn="ctr"/>
            <a:r>
              <a:rPr lang="en-US" sz="1300" dirty="0">
                <a:solidFill>
                  <a:schemeClr val="tx1"/>
                </a:solidFill>
                <a:latin typeface="Arial" panose="020B0604020202020204" pitchFamily="34" charset="0"/>
                <a:cs typeface="Arial" panose="020B0604020202020204" pitchFamily="34" charset="0"/>
              </a:rPr>
              <a:t>Oldest Retiree’s Age</a:t>
            </a:r>
          </a:p>
        </p:txBody>
      </p:sp>
      <p:sp>
        <p:nvSpPr>
          <p:cNvPr id="19" name="Rectangle 18">
            <a:extLst>
              <a:ext uri="{FF2B5EF4-FFF2-40B4-BE49-F238E27FC236}">
                <a16:creationId xmlns:a16="http://schemas.microsoft.com/office/drawing/2014/main" id="{A4ADC7A5-5CC6-8449-08BA-5308B02F4EB9}"/>
              </a:ext>
            </a:extLst>
          </p:cNvPr>
          <p:cNvSpPr/>
          <p:nvPr/>
        </p:nvSpPr>
        <p:spPr>
          <a:xfrm>
            <a:off x="3276600" y="4350248"/>
            <a:ext cx="2590800" cy="914400"/>
          </a:xfrm>
          <a:prstGeom prst="rect">
            <a:avLst/>
          </a:prstGeom>
          <a:solidFill>
            <a:srgbClr val="E7E4D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75</a:t>
            </a:r>
          </a:p>
          <a:p>
            <a:pPr algn="ctr"/>
            <a:r>
              <a:rPr lang="en-US" sz="1300" dirty="0">
                <a:solidFill>
                  <a:schemeClr val="tx1"/>
                </a:solidFill>
                <a:latin typeface="Arial" panose="020B0604020202020204" pitchFamily="34" charset="0"/>
                <a:cs typeface="Arial" panose="020B0604020202020204" pitchFamily="34" charset="0"/>
              </a:rPr>
              <a:t>Number of </a:t>
            </a:r>
            <a:br>
              <a:rPr lang="en-US" sz="1300" dirty="0">
                <a:solidFill>
                  <a:schemeClr val="tx1"/>
                </a:solidFill>
                <a:latin typeface="Arial" panose="020B0604020202020204" pitchFamily="34" charset="0"/>
                <a:cs typeface="Arial" panose="020B0604020202020204" pitchFamily="34" charset="0"/>
              </a:rPr>
            </a:br>
            <a:r>
              <a:rPr lang="en-US" sz="1300" dirty="0">
                <a:solidFill>
                  <a:schemeClr val="tx1"/>
                </a:solidFill>
                <a:latin typeface="Arial" panose="020B0604020202020204" pitchFamily="34" charset="0"/>
                <a:cs typeface="Arial" panose="020B0604020202020204" pitchFamily="34" charset="0"/>
              </a:rPr>
              <a:t>Retirees Aged 100+</a:t>
            </a:r>
          </a:p>
        </p:txBody>
      </p:sp>
      <p:sp>
        <p:nvSpPr>
          <p:cNvPr id="20" name="Rectangle 19">
            <a:extLst>
              <a:ext uri="{FF2B5EF4-FFF2-40B4-BE49-F238E27FC236}">
                <a16:creationId xmlns:a16="http://schemas.microsoft.com/office/drawing/2014/main" id="{53406B68-3050-38B8-1587-6A1CA30C1A55}"/>
              </a:ext>
            </a:extLst>
          </p:cNvPr>
          <p:cNvSpPr/>
          <p:nvPr/>
        </p:nvSpPr>
        <p:spPr>
          <a:xfrm>
            <a:off x="6047924" y="4348637"/>
            <a:ext cx="2590800" cy="914400"/>
          </a:xfrm>
          <a:prstGeom prst="rect">
            <a:avLst/>
          </a:prstGeom>
          <a:solidFill>
            <a:srgbClr val="E7E4D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67 years</a:t>
            </a:r>
          </a:p>
          <a:p>
            <a:pPr algn="ctr"/>
            <a:r>
              <a:rPr lang="en-US" sz="1300" dirty="0">
                <a:solidFill>
                  <a:schemeClr val="tx1"/>
                </a:solidFill>
                <a:latin typeface="Arial" panose="020B0604020202020204" pitchFamily="34" charset="0"/>
                <a:cs typeface="Arial" panose="020B0604020202020204" pitchFamily="34" charset="0"/>
              </a:rPr>
              <a:t>Longest-Receiving </a:t>
            </a:r>
            <a:br>
              <a:rPr lang="en-US" sz="1300" dirty="0">
                <a:solidFill>
                  <a:schemeClr val="tx1"/>
                </a:solidFill>
                <a:latin typeface="Arial" panose="020B0604020202020204" pitchFamily="34" charset="0"/>
                <a:cs typeface="Arial" panose="020B0604020202020204" pitchFamily="34" charset="0"/>
              </a:rPr>
            </a:br>
            <a:r>
              <a:rPr lang="en-US" sz="1300" dirty="0">
                <a:solidFill>
                  <a:schemeClr val="tx1"/>
                </a:solidFill>
                <a:latin typeface="Arial" panose="020B0604020202020204" pitchFamily="34" charset="0"/>
                <a:cs typeface="Arial" panose="020B0604020202020204" pitchFamily="34" charset="0"/>
              </a:rPr>
              <a:t>Beneficiary</a:t>
            </a:r>
          </a:p>
        </p:txBody>
      </p:sp>
      <p:sp>
        <p:nvSpPr>
          <p:cNvPr id="18" name="Rectangle 17">
            <a:extLst>
              <a:ext uri="{FF2B5EF4-FFF2-40B4-BE49-F238E27FC236}">
                <a16:creationId xmlns:a16="http://schemas.microsoft.com/office/drawing/2014/main" id="{23541F17-FF3C-95F3-5EE9-E1992455845B}"/>
              </a:ext>
            </a:extLst>
          </p:cNvPr>
          <p:cNvSpPr/>
          <p:nvPr/>
        </p:nvSpPr>
        <p:spPr>
          <a:xfrm>
            <a:off x="5970402" y="5279952"/>
            <a:ext cx="2604779" cy="276999"/>
          </a:xfrm>
          <a:prstGeom prst="rect">
            <a:avLst/>
          </a:prstGeom>
        </p:spPr>
        <p:txBody>
          <a:bodyPr wrap="square">
            <a:spAutoFit/>
          </a:bodyPr>
          <a:lstStyle/>
          <a:p>
            <a:pPr>
              <a:spcBef>
                <a:spcPts val="600"/>
              </a:spcBef>
            </a:pPr>
            <a:r>
              <a:rPr lang="en-US" sz="1200" dirty="0">
                <a:latin typeface="Arial" panose="020B0604020202020204" pitchFamily="34" charset="0"/>
                <a:cs typeface="Arial" panose="020B0604020202020204" pitchFamily="34" charset="0"/>
              </a:rPr>
              <a:t>(as of June 30, 2026)</a:t>
            </a:r>
            <a:endParaRPr lang="en-US" sz="1200" u="sng" dirty="0">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F895EBE0-BAF6-CFC6-2676-539B54AC8461}"/>
              </a:ext>
              <a:ext uri="{C183D7F6-B498-43B3-948B-1728B52AA6E4}">
                <adec:decorative xmlns:adec="http://schemas.microsoft.com/office/drawing/2017/decorative" val="1"/>
              </a:ext>
            </a:extLst>
          </p:cNvPr>
          <p:cNvSpPr/>
          <p:nvPr/>
        </p:nvSpPr>
        <p:spPr>
          <a:xfrm>
            <a:off x="505276" y="4350248"/>
            <a:ext cx="92529" cy="914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778193F-5C5E-30BC-7133-ADDDB85F7644}"/>
              </a:ext>
              <a:ext uri="{C183D7F6-B498-43B3-948B-1728B52AA6E4}">
                <adec:decorative xmlns:adec="http://schemas.microsoft.com/office/drawing/2017/decorative" val="1"/>
              </a:ext>
            </a:extLst>
          </p:cNvPr>
          <p:cNvSpPr/>
          <p:nvPr/>
        </p:nvSpPr>
        <p:spPr>
          <a:xfrm>
            <a:off x="3276600" y="4350248"/>
            <a:ext cx="92529" cy="914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3A271A0-C470-D68F-21AB-04AA7F5C57DE}"/>
              </a:ext>
              <a:ext uri="{C183D7F6-B498-43B3-948B-1728B52AA6E4}">
                <adec:decorative xmlns:adec="http://schemas.microsoft.com/office/drawing/2017/decorative" val="1"/>
              </a:ext>
            </a:extLst>
          </p:cNvPr>
          <p:cNvSpPr/>
          <p:nvPr/>
        </p:nvSpPr>
        <p:spPr>
          <a:xfrm>
            <a:off x="6047924" y="4350248"/>
            <a:ext cx="92529" cy="9144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3">
            <a:extLst>
              <a:ext uri="{FF2B5EF4-FFF2-40B4-BE49-F238E27FC236}">
                <a16:creationId xmlns:a16="http://schemas.microsoft.com/office/drawing/2014/main" id="{B30A3EFB-7A68-ADD3-CBC1-655D535505BA}"/>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3</a:t>
            </a:fld>
            <a:endParaRPr lang="en-US" dirty="0">
              <a:solidFill>
                <a:srgbClr val="000000"/>
              </a:solidFill>
            </a:endParaRPr>
          </a:p>
        </p:txBody>
      </p:sp>
    </p:spTree>
    <p:extLst>
      <p:ext uri="{BB962C8B-B14F-4D97-AF65-F5344CB8AC3E}">
        <p14:creationId xmlns:p14="http://schemas.microsoft.com/office/powerpoint/2010/main" val="1542110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7046822"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rPr>
              <a:t>BASIC RETIREMENT FUNDING FORMULA</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pic>
        <p:nvPicPr>
          <p:cNvPr id="6" name="Picture 5" descr="A balanced scale with Contributions and Investment Income on the left side. Expenses and Benefit Payments is on the right side. ">
            <a:extLst>
              <a:ext uri="{FF2B5EF4-FFF2-40B4-BE49-F238E27FC236}">
                <a16:creationId xmlns:a16="http://schemas.microsoft.com/office/drawing/2014/main" id="{F9D1715E-AB74-CE55-DFCA-EABFFC151214}"/>
              </a:ext>
            </a:extLst>
          </p:cNvPr>
          <p:cNvPicPr>
            <a:picLocks noChangeAspect="1"/>
          </p:cNvPicPr>
          <p:nvPr/>
        </p:nvPicPr>
        <p:blipFill>
          <a:blip r:embed="rId3"/>
          <a:srcRect l="4" r="4"/>
          <a:stretch/>
        </p:blipFill>
        <p:spPr>
          <a:xfrm>
            <a:off x="683196" y="3376268"/>
            <a:ext cx="7724124" cy="2322756"/>
          </a:xfrm>
          <a:prstGeom prst="rect">
            <a:avLst/>
          </a:prstGeom>
        </p:spPr>
      </p:pic>
      <p:sp>
        <p:nvSpPr>
          <p:cNvPr id="7" name="Rectangle: Rounded Corners 6">
            <a:extLst>
              <a:ext uri="{FF2B5EF4-FFF2-40B4-BE49-F238E27FC236}">
                <a16:creationId xmlns:a16="http://schemas.microsoft.com/office/drawing/2014/main" id="{9B35FB6A-74A3-76A2-560D-93FBA68A4804}"/>
              </a:ext>
            </a:extLst>
          </p:cNvPr>
          <p:cNvSpPr/>
          <p:nvPr/>
        </p:nvSpPr>
        <p:spPr>
          <a:xfrm>
            <a:off x="758056" y="1758043"/>
            <a:ext cx="2277661" cy="76789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Contributions</a:t>
            </a:r>
          </a:p>
        </p:txBody>
      </p:sp>
      <p:sp>
        <p:nvSpPr>
          <p:cNvPr id="8" name="Rectangle: Rounded Corners 7">
            <a:extLst>
              <a:ext uri="{FF2B5EF4-FFF2-40B4-BE49-F238E27FC236}">
                <a16:creationId xmlns:a16="http://schemas.microsoft.com/office/drawing/2014/main" id="{CC6618C4-35F7-B106-C30D-4107A2DCAEC0}"/>
              </a:ext>
            </a:extLst>
          </p:cNvPr>
          <p:cNvSpPr/>
          <p:nvPr/>
        </p:nvSpPr>
        <p:spPr>
          <a:xfrm>
            <a:off x="758056" y="2569325"/>
            <a:ext cx="2277661" cy="76789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Investment Income</a:t>
            </a:r>
          </a:p>
        </p:txBody>
      </p:sp>
      <p:sp>
        <p:nvSpPr>
          <p:cNvPr id="10" name="Rectangle: Rounded Corners 9">
            <a:extLst>
              <a:ext uri="{FF2B5EF4-FFF2-40B4-BE49-F238E27FC236}">
                <a16:creationId xmlns:a16="http://schemas.microsoft.com/office/drawing/2014/main" id="{EC6840EB-25EF-2113-0060-C9A476162478}"/>
              </a:ext>
            </a:extLst>
          </p:cNvPr>
          <p:cNvSpPr/>
          <p:nvPr/>
        </p:nvSpPr>
        <p:spPr>
          <a:xfrm>
            <a:off x="6055245" y="1758043"/>
            <a:ext cx="2277661" cy="76789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Benefit Expenses</a:t>
            </a:r>
          </a:p>
        </p:txBody>
      </p:sp>
      <p:sp>
        <p:nvSpPr>
          <p:cNvPr id="11" name="Rectangle: Rounded Corners 10">
            <a:extLst>
              <a:ext uri="{FF2B5EF4-FFF2-40B4-BE49-F238E27FC236}">
                <a16:creationId xmlns:a16="http://schemas.microsoft.com/office/drawing/2014/main" id="{9750D372-7C6C-C005-0FF8-3CA904F45313}"/>
              </a:ext>
            </a:extLst>
          </p:cNvPr>
          <p:cNvSpPr/>
          <p:nvPr/>
        </p:nvSpPr>
        <p:spPr>
          <a:xfrm>
            <a:off x="6055245" y="2569325"/>
            <a:ext cx="2277661" cy="767897"/>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Expenses</a:t>
            </a:r>
          </a:p>
        </p:txBody>
      </p:sp>
      <p:sp>
        <p:nvSpPr>
          <p:cNvPr id="12" name="TextBox 11">
            <a:extLst>
              <a:ext uri="{FF2B5EF4-FFF2-40B4-BE49-F238E27FC236}">
                <a16:creationId xmlns:a16="http://schemas.microsoft.com/office/drawing/2014/main" id="{518BDD86-0AC7-4F73-55A2-5FD89AF0A11F}"/>
              </a:ext>
            </a:extLst>
          </p:cNvPr>
          <p:cNvSpPr txBox="1"/>
          <p:nvPr/>
        </p:nvSpPr>
        <p:spPr>
          <a:xfrm>
            <a:off x="3165869" y="2256960"/>
            <a:ext cx="2759223" cy="538250"/>
          </a:xfrm>
          <a:prstGeom prst="rect">
            <a:avLst/>
          </a:prstGeom>
          <a:noFill/>
        </p:spPr>
        <p:txBody>
          <a:bodyPr wrap="square" rtlCol="0">
            <a:spAutoFit/>
          </a:bodyPr>
          <a:lstStyle/>
          <a:p>
            <a:pPr algn="ctr"/>
            <a:r>
              <a:rPr lang="en-US" sz="3200" b="1" dirty="0"/>
              <a:t>C + I = B + E</a:t>
            </a:r>
          </a:p>
        </p:txBody>
      </p:sp>
      <p:sp>
        <p:nvSpPr>
          <p:cNvPr id="13" name="TextBox 12">
            <a:extLst>
              <a:ext uri="{FF2B5EF4-FFF2-40B4-BE49-F238E27FC236}">
                <a16:creationId xmlns:a16="http://schemas.microsoft.com/office/drawing/2014/main" id="{F1E2B8D8-BC8B-A976-54F9-C4DAA96D142C}"/>
              </a:ext>
            </a:extLst>
          </p:cNvPr>
          <p:cNvSpPr txBox="1"/>
          <p:nvPr/>
        </p:nvSpPr>
        <p:spPr>
          <a:xfrm>
            <a:off x="495301" y="4877355"/>
            <a:ext cx="2969918" cy="369332"/>
          </a:xfrm>
          <a:prstGeom prst="rect">
            <a:avLst/>
          </a:prstGeom>
          <a:noFill/>
        </p:spPr>
        <p:txBody>
          <a:bodyPr wrap="square" rtlCol="0">
            <a:spAutoFit/>
          </a:bodyPr>
          <a:lstStyle/>
          <a:p>
            <a:pPr algn="ctr"/>
            <a:r>
              <a:rPr lang="en-US" b="1" dirty="0"/>
              <a:t>“Money In = Money Out”</a:t>
            </a:r>
          </a:p>
        </p:txBody>
      </p:sp>
      <p:sp>
        <p:nvSpPr>
          <p:cNvPr id="5" name="Slide Number Placeholder 3">
            <a:extLst>
              <a:ext uri="{FF2B5EF4-FFF2-40B4-BE49-F238E27FC236}">
                <a16:creationId xmlns:a16="http://schemas.microsoft.com/office/drawing/2014/main" id="{636B86CC-E0C7-D649-82C5-822BB4E616CF}"/>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4</a:t>
            </a:fld>
            <a:endParaRPr lang="en-US" dirty="0">
              <a:solidFill>
                <a:srgbClr val="000000"/>
              </a:solidFill>
            </a:endParaRPr>
          </a:p>
        </p:txBody>
      </p:sp>
    </p:spTree>
    <p:extLst>
      <p:ext uri="{BB962C8B-B14F-4D97-AF65-F5344CB8AC3E}">
        <p14:creationId xmlns:p14="http://schemas.microsoft.com/office/powerpoint/2010/main" val="3984631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455701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rPr>
              <a:t>PENSION FUNDING</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F7E16DC2-DD66-8C4F-FCBC-4177CF0E1DC5}"/>
              </a:ext>
            </a:extLst>
          </p:cNvPr>
          <p:cNvSpPr txBox="1"/>
          <p:nvPr/>
        </p:nvSpPr>
        <p:spPr>
          <a:xfrm>
            <a:off x="422552" y="1384906"/>
            <a:ext cx="8326593" cy="1508105"/>
          </a:xfrm>
          <a:prstGeom prst="rect">
            <a:avLst/>
          </a:prstGeom>
          <a:noFill/>
          <a:ln>
            <a:noFill/>
          </a:ln>
        </p:spPr>
        <p:txBody>
          <a:bodyPr wrap="square" tIns="0" rtlCol="0">
            <a:spAutoFit/>
          </a:bodyPr>
          <a:lstStyle/>
          <a:p>
            <a:pPr marL="285750"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Payroll contributions and investment earnings pre-fund benefits.</a:t>
            </a:r>
          </a:p>
          <a:p>
            <a:pPr marL="285750"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Professional actuaries monitor the fund through annual valuations and quadrennial experience studies.</a:t>
            </a:r>
          </a:p>
          <a:p>
            <a:pPr marL="285750" indent="-285750">
              <a:spcAft>
                <a:spcPts val="600"/>
              </a:spcAft>
              <a:buFont typeface="Arial" panose="020B0604020202020204" pitchFamily="34" charset="0"/>
              <a:buChar char="•"/>
            </a:pPr>
            <a:r>
              <a:rPr lang="en-US" sz="1600" dirty="0">
                <a:latin typeface="Arial" panose="020B0604020202020204" pitchFamily="34" charset="0"/>
                <a:cs typeface="Arial" panose="020B0604020202020204" pitchFamily="34" charset="0"/>
              </a:rPr>
              <a:t>Assets are managed professionally by the Minnesota State Board of Investment (SBI).</a:t>
            </a:r>
            <a:endParaRPr lang="en-US" sz="1600" b="1" spc="1" dirty="0"/>
          </a:p>
          <a:p>
            <a:endParaRPr lang="en-US" sz="1600" spc="1" dirty="0"/>
          </a:p>
        </p:txBody>
      </p:sp>
      <p:pic>
        <p:nvPicPr>
          <p:cNvPr id="9" name="Picture 8" descr="TRA pension dollar. Pensions are a shared responsibility and 72% of benefit payments come from investment earnings based on a 20-year average. Out of every dollar paid to benefit recipients, 72 cents comes from investment earnings, 15 cents comes from employer contributions, and 13 cents comes from employee contributions. ">
            <a:extLst>
              <a:ext uri="{FF2B5EF4-FFF2-40B4-BE49-F238E27FC236}">
                <a16:creationId xmlns:a16="http://schemas.microsoft.com/office/drawing/2014/main" id="{937FB6D7-EB1D-85EF-5F1E-42D38C74B4EF}"/>
              </a:ext>
            </a:extLst>
          </p:cNvPr>
          <p:cNvPicPr>
            <a:picLocks noChangeAspect="1"/>
          </p:cNvPicPr>
          <p:nvPr/>
        </p:nvPicPr>
        <p:blipFill>
          <a:blip r:embed="rId3"/>
          <a:stretch>
            <a:fillRect/>
          </a:stretch>
        </p:blipFill>
        <p:spPr>
          <a:xfrm>
            <a:off x="1352550" y="2898655"/>
            <a:ext cx="6438900" cy="2735239"/>
          </a:xfrm>
          <a:prstGeom prst="rect">
            <a:avLst/>
          </a:prstGeom>
        </p:spPr>
      </p:pic>
      <p:sp>
        <p:nvSpPr>
          <p:cNvPr id="6" name="Slide Number Placeholder 3">
            <a:extLst>
              <a:ext uri="{FF2B5EF4-FFF2-40B4-BE49-F238E27FC236}">
                <a16:creationId xmlns:a16="http://schemas.microsoft.com/office/drawing/2014/main" id="{0DE09F57-ED0A-614C-D160-E331E36600FD}"/>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5</a:t>
            </a:fld>
            <a:endParaRPr lang="en-US" dirty="0">
              <a:solidFill>
                <a:srgbClr val="000000"/>
              </a:solidFill>
            </a:endParaRPr>
          </a:p>
        </p:txBody>
      </p:sp>
    </p:spTree>
    <p:extLst>
      <p:ext uri="{BB962C8B-B14F-4D97-AF65-F5344CB8AC3E}">
        <p14:creationId xmlns:p14="http://schemas.microsoft.com/office/powerpoint/2010/main" val="2213582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7046822"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lang="en-US" sz="2000" spc="160" dirty="0">
                <a:solidFill>
                  <a:srgbClr val="FFFFFF"/>
                </a:solidFill>
                <a:latin typeface="Arial" panose="020B0604020202020204"/>
              </a:rPr>
              <a:t>GENERAL FUNDING APPROACH</a:t>
            </a:r>
            <a:endPar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endParaRP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4"/>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542DB4BB-952A-BA75-FAC9-0399CCCB3F73}"/>
              </a:ext>
            </a:extLst>
          </p:cNvPr>
          <p:cNvSpPr txBox="1"/>
          <p:nvPr/>
        </p:nvSpPr>
        <p:spPr>
          <a:xfrm>
            <a:off x="422552" y="1384906"/>
            <a:ext cx="7999095" cy="2970044"/>
          </a:xfrm>
          <a:prstGeom prst="rect">
            <a:avLst/>
          </a:prstGeom>
          <a:noFill/>
          <a:ln>
            <a:noFill/>
          </a:ln>
        </p:spPr>
        <p:txBody>
          <a:bodyPr wrap="square" tIns="0" rtlCol="0">
            <a:spAutoFit/>
          </a:bodyPr>
          <a:lstStyle/>
          <a:p>
            <a:pPr marL="285750" indent="-285750">
              <a:spcAft>
                <a:spcPts val="600"/>
              </a:spcAft>
              <a:buFont typeface="Arial" panose="020B0604020202020204" pitchFamily="34" charset="0"/>
              <a:buChar char="•"/>
            </a:pPr>
            <a:r>
              <a:rPr lang="en-US" sz="2000" dirty="0">
                <a:cs typeface="Arial" panose="020B0604020202020204" pitchFamily="34" charset="0"/>
              </a:rPr>
              <a:t>Normal Cost</a:t>
            </a:r>
          </a:p>
          <a:p>
            <a:pPr marL="285750" indent="-285750">
              <a:spcAft>
                <a:spcPts val="600"/>
              </a:spcAft>
              <a:buFont typeface="Arial" panose="020B0604020202020204" pitchFamily="34" charset="0"/>
              <a:buChar char="•"/>
            </a:pPr>
            <a:endParaRPr lang="en-US" sz="2000" dirty="0">
              <a:cs typeface="Arial" panose="020B0604020202020204" pitchFamily="34" charset="0"/>
            </a:endParaRPr>
          </a:p>
          <a:p>
            <a:pPr marL="285750" indent="-285750">
              <a:spcAft>
                <a:spcPts val="600"/>
              </a:spcAft>
              <a:buFont typeface="Arial" panose="020B0604020202020204" pitchFamily="34" charset="0"/>
              <a:buChar char="•"/>
            </a:pPr>
            <a:r>
              <a:rPr lang="en-US" sz="2000" dirty="0">
                <a:cs typeface="Arial" panose="020B0604020202020204" pitchFamily="34" charset="0"/>
              </a:rPr>
              <a:t>Amortization of the Unfunded Actuarial Accrued Liability (UAAL)</a:t>
            </a:r>
          </a:p>
          <a:p>
            <a:pPr marL="285750" indent="-285750">
              <a:spcAft>
                <a:spcPts val="600"/>
              </a:spcAft>
              <a:buFont typeface="Arial" panose="020B0604020202020204" pitchFamily="34" charset="0"/>
              <a:buChar char="•"/>
            </a:pPr>
            <a:endParaRPr lang="en-US" sz="2000" dirty="0">
              <a:cs typeface="Arial" panose="020B0604020202020204" pitchFamily="34" charset="0"/>
            </a:endParaRPr>
          </a:p>
          <a:p>
            <a:pPr marL="285750" indent="-285750">
              <a:spcAft>
                <a:spcPts val="600"/>
              </a:spcAft>
              <a:buFont typeface="Arial" panose="020B0604020202020204" pitchFamily="34" charset="0"/>
              <a:buChar char="•"/>
            </a:pPr>
            <a:r>
              <a:rPr lang="en-US" sz="2000" dirty="0">
                <a:cs typeface="Arial" panose="020B0604020202020204" pitchFamily="34" charset="0"/>
              </a:rPr>
              <a:t>Expenses (if not embedded elsewhere)</a:t>
            </a:r>
          </a:p>
          <a:p>
            <a:pPr marL="285750" indent="-285750">
              <a:spcAft>
                <a:spcPts val="600"/>
              </a:spcAft>
              <a:buFont typeface="Arial" panose="020B0604020202020204" pitchFamily="34" charset="0"/>
              <a:buChar char="•"/>
            </a:pPr>
            <a:endParaRPr lang="en-US" sz="2000" dirty="0">
              <a:cs typeface="Arial" panose="020B0604020202020204" pitchFamily="34" charset="0"/>
            </a:endParaRPr>
          </a:p>
          <a:p>
            <a:pPr marL="285750" indent="-285750">
              <a:spcAft>
                <a:spcPts val="600"/>
              </a:spcAft>
              <a:buFont typeface="Arial" panose="020B0604020202020204" pitchFamily="34" charset="0"/>
              <a:buChar char="•"/>
            </a:pPr>
            <a:r>
              <a:rPr lang="en-US" sz="2000" dirty="0">
                <a:cs typeface="Arial" panose="020B0604020202020204" pitchFamily="34" charset="0"/>
              </a:rPr>
              <a:t>The sum of these is often called the Actuarially Determined Contribution.</a:t>
            </a:r>
          </a:p>
        </p:txBody>
      </p:sp>
      <p:sp>
        <p:nvSpPr>
          <p:cNvPr id="6" name="Slide Number Placeholder 3">
            <a:extLst>
              <a:ext uri="{FF2B5EF4-FFF2-40B4-BE49-F238E27FC236}">
                <a16:creationId xmlns:a16="http://schemas.microsoft.com/office/drawing/2014/main" id="{49DC17B3-73EA-5F12-DFC5-639145368D43}"/>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6</a:t>
            </a:fld>
            <a:endParaRPr lang="en-US" dirty="0">
              <a:solidFill>
                <a:srgbClr val="000000"/>
              </a:solidFill>
            </a:endParaRPr>
          </a:p>
        </p:txBody>
      </p:sp>
    </p:spTree>
    <p:extLst>
      <p:ext uri="{BB962C8B-B14F-4D97-AF65-F5344CB8AC3E}">
        <p14:creationId xmlns:p14="http://schemas.microsoft.com/office/powerpoint/2010/main" val="1738132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2"/>
            <a:ext cx="858170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Estimated</a:t>
            </a:r>
            <a:r>
              <a:rPr lang="en-US" sz="2000" cap="all" spc="160" dirty="0">
                <a:solidFill>
                  <a:srgbClr val="FFFFFF"/>
                </a:solidFill>
                <a:latin typeface="Arial" panose="020B0604020202020204"/>
              </a:rPr>
              <a:t> </a:t>
            </a: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Actuarial status</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3170619-C09C-E895-5680-685B34263600}"/>
              </a:ext>
            </a:extLst>
          </p:cNvPr>
          <p:cNvSpPr txBox="1"/>
          <p:nvPr/>
        </p:nvSpPr>
        <p:spPr>
          <a:xfrm>
            <a:off x="446736" y="1199577"/>
            <a:ext cx="8561219" cy="323165"/>
          </a:xfrm>
          <a:prstGeom prst="rect">
            <a:avLst/>
          </a:prstGeom>
          <a:noFill/>
          <a:ln>
            <a:noFill/>
          </a:ln>
        </p:spPr>
        <p:txBody>
          <a:bodyPr wrap="square" tIns="0" rtlCol="0">
            <a:spAutoFit/>
          </a:bodyPr>
          <a:lstStyle/>
          <a:p>
            <a:r>
              <a:rPr lang="en-US" spc="311" dirty="0">
                <a:solidFill>
                  <a:schemeClr val="accent1"/>
                </a:solidFill>
              </a:rPr>
              <a:t>ACTUARIAL VALUE OF ASSETS BASIS – JULY 1, 2026 </a:t>
            </a:r>
          </a:p>
        </p:txBody>
      </p:sp>
      <p:graphicFrame>
        <p:nvGraphicFramePr>
          <p:cNvPr id="19" name="Table 18">
            <a:extLst>
              <a:ext uri="{FF2B5EF4-FFF2-40B4-BE49-F238E27FC236}">
                <a16:creationId xmlns:a16="http://schemas.microsoft.com/office/drawing/2014/main" id="{4C9F673C-6207-3863-8687-B577D3D21B5E}"/>
              </a:ext>
            </a:extLst>
          </p:cNvPr>
          <p:cNvGraphicFramePr>
            <a:graphicFrameLocks noGrp="1"/>
          </p:cNvGraphicFramePr>
          <p:nvPr>
            <p:extLst>
              <p:ext uri="{D42A27DB-BD31-4B8C-83A1-F6EECF244321}">
                <p14:modId xmlns:p14="http://schemas.microsoft.com/office/powerpoint/2010/main" val="1814587790"/>
              </p:ext>
            </p:extLst>
          </p:nvPr>
        </p:nvGraphicFramePr>
        <p:xfrm>
          <a:off x="538846" y="1225933"/>
          <a:ext cx="6391656" cy="5300472"/>
        </p:xfrm>
        <a:graphic>
          <a:graphicData uri="http://schemas.openxmlformats.org/drawingml/2006/table">
            <a:tbl>
              <a:tblPr firstRow="1">
                <a:tableStyleId>{2D5ABB26-0587-4C30-8999-92F81FD0307C}</a:tableStyleId>
              </a:tblPr>
              <a:tblGrid>
                <a:gridCol w="3794760">
                  <a:extLst>
                    <a:ext uri="{9D8B030D-6E8A-4147-A177-3AD203B41FA5}">
                      <a16:colId xmlns:a16="http://schemas.microsoft.com/office/drawing/2014/main" val="20000"/>
                    </a:ext>
                  </a:extLst>
                </a:gridCol>
                <a:gridCol w="1298448">
                  <a:extLst>
                    <a:ext uri="{9D8B030D-6E8A-4147-A177-3AD203B41FA5}">
                      <a16:colId xmlns:a16="http://schemas.microsoft.com/office/drawing/2014/main" val="20001"/>
                    </a:ext>
                  </a:extLst>
                </a:gridCol>
                <a:gridCol w="1298448">
                  <a:extLst>
                    <a:ext uri="{9D8B030D-6E8A-4147-A177-3AD203B41FA5}">
                      <a16:colId xmlns:a16="http://schemas.microsoft.com/office/drawing/2014/main" val="2260485029"/>
                    </a:ext>
                  </a:extLst>
                </a:gridCol>
              </a:tblGrid>
              <a:tr h="914400">
                <a:tc>
                  <a:txBody>
                    <a:bodyPr/>
                    <a:lstStyle/>
                    <a:p>
                      <a:r>
                        <a:rPr lang="en-US" sz="1400" dirty="0">
                          <a:solidFill>
                            <a:schemeClr val="tx2"/>
                          </a:solidFill>
                        </a:rPr>
                        <a:t>$ in Billions, Contributions as % of pay</a:t>
                      </a:r>
                    </a:p>
                  </a:txBody>
                  <a:tcPr anchor="b">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2"/>
                          </a:solidFill>
                        </a:rPr>
                        <a:t>   July 1, 2025</a:t>
                      </a:r>
                    </a:p>
                  </a:txBody>
                  <a:tcPr anchor="b">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2"/>
                          </a:solidFill>
                        </a:rPr>
                        <a:t>   July 1, 2026</a:t>
                      </a:r>
                    </a:p>
                  </a:txBody>
                  <a:tcPr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1752">
                <a:tc>
                  <a:txBody>
                    <a:bodyPr/>
                    <a:lstStyle/>
                    <a:p>
                      <a:r>
                        <a:rPr lang="en-US" sz="1400" dirty="0">
                          <a:solidFill>
                            <a:schemeClr val="tx2"/>
                          </a:solidFill>
                        </a:rPr>
                        <a:t>Actuarial Accrued Liability</a:t>
                      </a:r>
                    </a:p>
                  </a:txBody>
                  <a:tcPr>
                    <a:lnT w="12700" cap="flat" cmpd="sng" algn="ctr">
                      <a:solidFill>
                        <a:schemeClr val="tx1"/>
                      </a:solidFill>
                      <a:prstDash val="solid"/>
                      <a:round/>
                      <a:headEnd type="none" w="med" len="med"/>
                      <a:tailEnd type="none" w="med" len="med"/>
                    </a:lnT>
                  </a:tcPr>
                </a:tc>
                <a:tc>
                  <a:txBody>
                    <a:bodyPr/>
                    <a:lstStyle/>
                    <a:p>
                      <a:pPr algn="r"/>
                      <a:r>
                        <a:rPr lang="en-US" sz="1400" dirty="0">
                          <a:solidFill>
                            <a:schemeClr val="tx2"/>
                          </a:solidFill>
                        </a:rPr>
                        <a:t>37.0</a:t>
                      </a:r>
                    </a:p>
                  </a:txBody>
                  <a:tcPr>
                    <a:lnT w="12700" cap="flat" cmpd="sng" algn="ctr">
                      <a:solidFill>
                        <a:schemeClr val="tx1"/>
                      </a:solidFill>
                      <a:prstDash val="solid"/>
                      <a:round/>
                      <a:headEnd type="none" w="med" len="med"/>
                      <a:tailEnd type="none" w="med" len="med"/>
                    </a:lnT>
                  </a:tcPr>
                </a:tc>
                <a:tc>
                  <a:txBody>
                    <a:bodyPr/>
                    <a:lstStyle/>
                    <a:p>
                      <a:pPr algn="r"/>
                      <a:r>
                        <a:rPr lang="en-US" sz="1400" dirty="0">
                          <a:solidFill>
                            <a:schemeClr val="tx2"/>
                          </a:solidFill>
                        </a:rPr>
                        <a:t>38.1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01752">
                <a:tc>
                  <a:txBody>
                    <a:bodyPr/>
                    <a:lstStyle/>
                    <a:p>
                      <a:pPr marL="0" algn="l" defTabSz="914400" rtl="0" eaLnBrk="1" latinLnBrk="0" hangingPunct="1"/>
                      <a:r>
                        <a:rPr lang="en-US" sz="1400" kern="1200" dirty="0">
                          <a:solidFill>
                            <a:schemeClr val="tx2"/>
                          </a:solidFill>
                        </a:rPr>
                        <a:t>Asset</a:t>
                      </a:r>
                      <a:r>
                        <a:rPr lang="en-US" sz="1400" kern="1200" baseline="0" dirty="0">
                          <a:solidFill>
                            <a:schemeClr val="tx2"/>
                          </a:solidFill>
                        </a:rPr>
                        <a:t> Value</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30.2</a:t>
                      </a:r>
                    </a:p>
                  </a:txBody>
                  <a:tcPr/>
                </a:tc>
                <a:tc>
                  <a:txBody>
                    <a:bodyPr/>
                    <a:lstStyle/>
                    <a:p>
                      <a:pPr algn="r"/>
                      <a:r>
                        <a:rPr lang="en-US" sz="1400" dirty="0">
                          <a:solidFill>
                            <a:schemeClr val="tx2"/>
                          </a:solidFill>
                        </a:rPr>
                        <a:t>31.8</a:t>
                      </a:r>
                    </a:p>
                  </a:txBody>
                  <a:tcPr/>
                </a:tc>
                <a:extLst>
                  <a:ext uri="{0D108BD9-81ED-4DB2-BD59-A6C34878D82A}">
                    <a16:rowId xmlns:a16="http://schemas.microsoft.com/office/drawing/2014/main" val="10002"/>
                  </a:ext>
                </a:extLst>
              </a:tr>
              <a:tr h="301752">
                <a:tc>
                  <a:txBody>
                    <a:bodyPr/>
                    <a:lstStyle/>
                    <a:p>
                      <a:pPr marL="0" algn="l" defTabSz="914400" rtl="0" eaLnBrk="1" latinLnBrk="0" hangingPunct="1"/>
                      <a:r>
                        <a:rPr lang="en-US" sz="1400" kern="1200" dirty="0">
                          <a:solidFill>
                            <a:schemeClr val="tx2"/>
                          </a:solidFill>
                        </a:rPr>
                        <a:t>Unfunded Actuarial Accrued Liability (UAAL)</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6.8</a:t>
                      </a:r>
                    </a:p>
                  </a:txBody>
                  <a:tcPr/>
                </a:tc>
                <a:tc>
                  <a:txBody>
                    <a:bodyPr/>
                    <a:lstStyle/>
                    <a:p>
                      <a:pPr algn="r"/>
                      <a:r>
                        <a:rPr lang="en-US" sz="1400" dirty="0">
                          <a:solidFill>
                            <a:schemeClr val="tx2"/>
                          </a:solidFill>
                        </a:rPr>
                        <a:t>6.3</a:t>
                      </a:r>
                    </a:p>
                  </a:txBody>
                  <a:tcPr/>
                </a:tc>
                <a:extLst>
                  <a:ext uri="{0D108BD9-81ED-4DB2-BD59-A6C34878D82A}">
                    <a16:rowId xmlns:a16="http://schemas.microsoft.com/office/drawing/2014/main" val="10003"/>
                  </a:ext>
                </a:extLst>
              </a:tr>
              <a:tr h="301752">
                <a:tc>
                  <a:txBody>
                    <a:bodyPr/>
                    <a:lstStyle/>
                    <a:p>
                      <a:pPr marL="0" algn="l" defTabSz="914400" rtl="0" eaLnBrk="1" latinLnBrk="0" hangingPunct="1"/>
                      <a:r>
                        <a:rPr lang="en-US" sz="1400" b="1" kern="1200" dirty="0">
                          <a:solidFill>
                            <a:schemeClr val="tx2"/>
                          </a:solidFill>
                        </a:rPr>
                        <a:t>Funded Ratio</a:t>
                      </a:r>
                      <a:endParaRPr lang="en-US" sz="1400" b="1" kern="1200" dirty="0">
                        <a:solidFill>
                          <a:schemeClr val="tx2"/>
                        </a:solidFill>
                        <a:latin typeface="+mn-lt"/>
                        <a:ea typeface="+mn-ea"/>
                        <a:cs typeface="+mn-cs"/>
                      </a:endParaRPr>
                    </a:p>
                  </a:txBody>
                  <a:tcPr/>
                </a:tc>
                <a:tc>
                  <a:txBody>
                    <a:bodyPr/>
                    <a:lstStyle/>
                    <a:p>
                      <a:pPr algn="r"/>
                      <a:r>
                        <a:rPr lang="en-US" sz="1400" b="1" dirty="0">
                          <a:solidFill>
                            <a:schemeClr val="tx2"/>
                          </a:solidFill>
                        </a:rPr>
                        <a:t>81.6%</a:t>
                      </a:r>
                    </a:p>
                  </a:txBody>
                  <a:tcPr/>
                </a:tc>
                <a:tc>
                  <a:txBody>
                    <a:bodyPr/>
                    <a:lstStyle/>
                    <a:p>
                      <a:pPr algn="r"/>
                      <a:r>
                        <a:rPr lang="en-US" sz="1400" b="1" dirty="0">
                          <a:solidFill>
                            <a:schemeClr val="tx2"/>
                          </a:solidFill>
                        </a:rPr>
                        <a:t>83.4%</a:t>
                      </a:r>
                    </a:p>
                  </a:txBody>
                  <a:tcPr/>
                </a:tc>
                <a:extLst>
                  <a:ext uri="{0D108BD9-81ED-4DB2-BD59-A6C34878D82A}">
                    <a16:rowId xmlns:a16="http://schemas.microsoft.com/office/drawing/2014/main" val="10004"/>
                  </a:ext>
                </a:extLst>
              </a:tr>
              <a:tr h="301752">
                <a:tc>
                  <a:txBody>
                    <a:bodyPr/>
                    <a:lstStyle/>
                    <a:p>
                      <a:pPr marL="0" algn="l" defTabSz="914400" rtl="0" eaLnBrk="1" latinLnBrk="0" hangingPunct="1"/>
                      <a:endParaRPr lang="en-US" sz="1400" kern="1200" dirty="0">
                        <a:solidFill>
                          <a:schemeClr val="tx2"/>
                        </a:solidFill>
                        <a:latin typeface="+mn-lt"/>
                        <a:ea typeface="+mn-ea"/>
                        <a:cs typeface="+mn-cs"/>
                      </a:endParaRPr>
                    </a:p>
                  </a:txBody>
                  <a:tcPr/>
                </a:tc>
                <a:tc>
                  <a:txBody>
                    <a:bodyPr/>
                    <a:lstStyle/>
                    <a:p>
                      <a:pPr algn="r"/>
                      <a:endParaRPr lang="en-US" sz="1400" dirty="0">
                        <a:solidFill>
                          <a:schemeClr val="tx2"/>
                        </a:solidFill>
                      </a:endParaRPr>
                    </a:p>
                  </a:txBody>
                  <a:tcPr/>
                </a:tc>
                <a:tc>
                  <a:txBody>
                    <a:bodyPr/>
                    <a:lstStyle/>
                    <a:p>
                      <a:pPr algn="r"/>
                      <a:endParaRPr lang="en-US" sz="1400" dirty="0">
                        <a:solidFill>
                          <a:schemeClr val="tx2"/>
                        </a:solidFill>
                      </a:endParaRPr>
                    </a:p>
                  </a:txBody>
                  <a:tcPr/>
                </a:tc>
                <a:extLst>
                  <a:ext uri="{0D108BD9-81ED-4DB2-BD59-A6C34878D82A}">
                    <a16:rowId xmlns:a16="http://schemas.microsoft.com/office/drawing/2014/main" val="10005"/>
                  </a:ext>
                </a:extLst>
              </a:tr>
              <a:tr h="301752">
                <a:tc>
                  <a:txBody>
                    <a:bodyPr/>
                    <a:lstStyle/>
                    <a:p>
                      <a:pPr marL="0" algn="l" defTabSz="914400" rtl="0" eaLnBrk="1" latinLnBrk="0" hangingPunct="1"/>
                      <a:r>
                        <a:rPr lang="en-US" sz="1400" kern="1200" dirty="0">
                          <a:solidFill>
                            <a:schemeClr val="tx2"/>
                          </a:solidFill>
                        </a:rPr>
                        <a:t>Normal Cost (with</a:t>
                      </a:r>
                      <a:r>
                        <a:rPr lang="en-US" sz="1400" kern="1200" baseline="0" dirty="0">
                          <a:solidFill>
                            <a:schemeClr val="tx2"/>
                          </a:solidFill>
                        </a:rPr>
                        <a:t> expenses)</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11.64%</a:t>
                      </a:r>
                    </a:p>
                  </a:txBody>
                  <a:tcPr/>
                </a:tc>
                <a:tc>
                  <a:txBody>
                    <a:bodyPr/>
                    <a:lstStyle/>
                    <a:p>
                      <a:pPr algn="r"/>
                      <a:r>
                        <a:rPr lang="en-US" sz="1400" dirty="0">
                          <a:solidFill>
                            <a:schemeClr val="tx2"/>
                          </a:solidFill>
                        </a:rPr>
                        <a:t>11.64%</a:t>
                      </a:r>
                    </a:p>
                  </a:txBody>
                  <a:tcPr/>
                </a:tc>
                <a:extLst>
                  <a:ext uri="{0D108BD9-81ED-4DB2-BD59-A6C34878D82A}">
                    <a16:rowId xmlns:a16="http://schemas.microsoft.com/office/drawing/2014/main" val="10006"/>
                  </a:ext>
                </a:extLst>
              </a:tr>
              <a:tr h="301752">
                <a:tc>
                  <a:txBody>
                    <a:bodyPr/>
                    <a:lstStyle/>
                    <a:p>
                      <a:pPr marL="0" algn="l" defTabSz="914400" rtl="0" eaLnBrk="1" latinLnBrk="0" hangingPunct="1"/>
                      <a:r>
                        <a:rPr lang="en-US" sz="1400" kern="1200" dirty="0">
                          <a:solidFill>
                            <a:schemeClr val="tx2"/>
                          </a:solidFill>
                        </a:rPr>
                        <a:t>Amortization of </a:t>
                      </a:r>
                      <a:r>
                        <a:rPr lang="en-US" sz="1400" kern="1200" dirty="0" err="1">
                          <a:solidFill>
                            <a:schemeClr val="tx2"/>
                          </a:solidFill>
                        </a:rPr>
                        <a:t>UAAL</a:t>
                      </a:r>
                      <a:endParaRPr lang="en-US" sz="1400" kern="1200" dirty="0">
                        <a:solidFill>
                          <a:schemeClr val="tx2"/>
                        </a:solidFill>
                        <a:latin typeface="+mn-lt"/>
                        <a:ea typeface="+mn-ea"/>
                        <a:cs typeface="+mn-cs"/>
                      </a:endParaRPr>
                    </a:p>
                  </a:txBody>
                  <a:tcPr/>
                </a:tc>
                <a:tc>
                  <a:txBody>
                    <a:bodyPr/>
                    <a:lstStyle/>
                    <a:p>
                      <a:pPr algn="r"/>
                      <a:r>
                        <a:rPr lang="en-US" sz="1400" u="none" dirty="0">
                          <a:solidFill>
                            <a:schemeClr val="tx2"/>
                          </a:solidFill>
                        </a:rPr>
                        <a:t>6.41%</a:t>
                      </a:r>
                    </a:p>
                  </a:txBody>
                  <a:tcPr/>
                </a:tc>
                <a:tc>
                  <a:txBody>
                    <a:bodyPr/>
                    <a:lstStyle/>
                    <a:p>
                      <a:pPr algn="r"/>
                      <a:r>
                        <a:rPr lang="en-US" sz="1400" u="none" dirty="0">
                          <a:solidFill>
                            <a:schemeClr val="tx2"/>
                          </a:solidFill>
                        </a:rPr>
                        <a:t>5.74%</a:t>
                      </a:r>
                    </a:p>
                  </a:txBody>
                  <a:tcPr/>
                </a:tc>
                <a:extLst>
                  <a:ext uri="{0D108BD9-81ED-4DB2-BD59-A6C34878D82A}">
                    <a16:rowId xmlns:a16="http://schemas.microsoft.com/office/drawing/2014/main" val="10007"/>
                  </a:ext>
                </a:extLst>
              </a:tr>
              <a:tr h="301752">
                <a:tc>
                  <a:txBody>
                    <a:bodyPr/>
                    <a:lstStyle/>
                    <a:p>
                      <a:pPr marL="0" algn="l" defTabSz="914400" rtl="0" eaLnBrk="1" latinLnBrk="0" hangingPunct="1"/>
                      <a:r>
                        <a:rPr lang="en-US" sz="1400" b="1" kern="1200" dirty="0">
                          <a:solidFill>
                            <a:schemeClr val="tx2"/>
                          </a:solidFill>
                        </a:rPr>
                        <a:t>Total Required Contribution</a:t>
                      </a:r>
                      <a:endParaRPr lang="en-US" sz="1400" b="1" kern="1200" dirty="0">
                        <a:solidFill>
                          <a:schemeClr val="tx2"/>
                        </a:solidFill>
                        <a:latin typeface="+mn-lt"/>
                        <a:ea typeface="+mn-ea"/>
                        <a:cs typeface="+mn-cs"/>
                      </a:endParaRPr>
                    </a:p>
                  </a:txBody>
                  <a:tcPr/>
                </a:tc>
                <a:tc>
                  <a:txBody>
                    <a:bodyPr/>
                    <a:lstStyle/>
                    <a:p>
                      <a:pPr algn="r"/>
                      <a:r>
                        <a:rPr lang="en-US" sz="1400" b="1" dirty="0">
                          <a:solidFill>
                            <a:schemeClr val="tx2"/>
                          </a:solidFill>
                        </a:rPr>
                        <a:t>18.05%</a:t>
                      </a:r>
                    </a:p>
                  </a:txBody>
                  <a:tcPr/>
                </a:tc>
                <a:tc>
                  <a:txBody>
                    <a:bodyPr/>
                    <a:lstStyle/>
                    <a:p>
                      <a:pPr algn="r"/>
                      <a:r>
                        <a:rPr lang="en-US" sz="1400" b="1" dirty="0">
                          <a:solidFill>
                            <a:schemeClr val="tx2"/>
                          </a:solidFill>
                        </a:rPr>
                        <a:t>17.38%</a:t>
                      </a:r>
                    </a:p>
                  </a:txBody>
                  <a:tcPr/>
                </a:tc>
                <a:extLst>
                  <a:ext uri="{0D108BD9-81ED-4DB2-BD59-A6C34878D82A}">
                    <a16:rowId xmlns:a16="http://schemas.microsoft.com/office/drawing/2014/main" val="10008"/>
                  </a:ext>
                </a:extLst>
              </a:tr>
              <a:tr h="301752">
                <a:tc>
                  <a:txBody>
                    <a:bodyPr/>
                    <a:lstStyle/>
                    <a:p>
                      <a:endParaRPr lang="en-US" sz="1400" dirty="0">
                        <a:solidFill>
                          <a:schemeClr val="tx2"/>
                        </a:solidFill>
                      </a:endParaRPr>
                    </a:p>
                  </a:txBody>
                  <a:tcPr/>
                </a:tc>
                <a:tc>
                  <a:txBody>
                    <a:bodyPr/>
                    <a:lstStyle/>
                    <a:p>
                      <a:pPr algn="r"/>
                      <a:endParaRPr lang="en-US" sz="1400" dirty="0">
                        <a:solidFill>
                          <a:schemeClr val="tx2"/>
                        </a:solidFill>
                      </a:endParaRPr>
                    </a:p>
                  </a:txBody>
                  <a:tcPr/>
                </a:tc>
                <a:tc>
                  <a:txBody>
                    <a:bodyPr/>
                    <a:lstStyle/>
                    <a:p>
                      <a:pPr algn="r"/>
                      <a:endParaRPr lang="en-US" sz="1400" dirty="0">
                        <a:solidFill>
                          <a:schemeClr val="tx2"/>
                        </a:solidFill>
                      </a:endParaRPr>
                    </a:p>
                  </a:txBody>
                  <a:tcPr/>
                </a:tc>
                <a:extLst>
                  <a:ext uri="{0D108BD9-81ED-4DB2-BD59-A6C34878D82A}">
                    <a16:rowId xmlns:a16="http://schemas.microsoft.com/office/drawing/2014/main" val="10009"/>
                  </a:ext>
                </a:extLst>
              </a:tr>
              <a:tr h="301752">
                <a:tc>
                  <a:txBody>
                    <a:bodyPr/>
                    <a:lstStyle/>
                    <a:p>
                      <a:pPr marL="0" algn="l" defTabSz="914400" rtl="0" eaLnBrk="1" latinLnBrk="0" hangingPunct="1"/>
                      <a:r>
                        <a:rPr lang="en-US" sz="1400" kern="1200" dirty="0">
                          <a:solidFill>
                            <a:schemeClr val="tx2"/>
                          </a:solidFill>
                        </a:rPr>
                        <a:t>Member plus Employer</a:t>
                      </a:r>
                      <a:r>
                        <a:rPr lang="en-US" sz="1400" kern="1200" baseline="0" dirty="0">
                          <a:solidFill>
                            <a:schemeClr val="tx2"/>
                          </a:solidFill>
                        </a:rPr>
                        <a:t> Contributions</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18.49%</a:t>
                      </a:r>
                    </a:p>
                  </a:txBody>
                  <a:tcPr/>
                </a:tc>
                <a:tc>
                  <a:txBody>
                    <a:bodyPr/>
                    <a:lstStyle/>
                    <a:p>
                      <a:pPr algn="r"/>
                      <a:r>
                        <a:rPr lang="en-US" sz="1400" dirty="0">
                          <a:solidFill>
                            <a:schemeClr val="tx2"/>
                          </a:solidFill>
                        </a:rPr>
                        <a:t>18.47%</a:t>
                      </a:r>
                    </a:p>
                  </a:txBody>
                  <a:tcPr/>
                </a:tc>
                <a:extLst>
                  <a:ext uri="{0D108BD9-81ED-4DB2-BD59-A6C34878D82A}">
                    <a16:rowId xmlns:a16="http://schemas.microsoft.com/office/drawing/2014/main" val="10010"/>
                  </a:ext>
                </a:extLst>
              </a:tr>
              <a:tr h="731520">
                <a:tc>
                  <a:txBody>
                    <a:bodyPr/>
                    <a:lstStyle/>
                    <a:p>
                      <a:pPr marL="0" algn="l" defTabSz="914400" rtl="0" eaLnBrk="1" latinLnBrk="0" hangingPunct="1"/>
                      <a:r>
                        <a:rPr lang="en-US" sz="1400" b="1" kern="1200" dirty="0">
                          <a:solidFill>
                            <a:schemeClr val="tx2"/>
                          </a:solidFill>
                        </a:rPr>
                        <a:t>Contribution Surplus/(Deficiency)</a:t>
                      </a:r>
                    </a:p>
                  </a:txBody>
                  <a:tcPr/>
                </a:tc>
                <a:tc>
                  <a:txBody>
                    <a:bodyPr/>
                    <a:lstStyle/>
                    <a:p>
                      <a:pPr algn="r"/>
                      <a:r>
                        <a:rPr lang="en-US" sz="1400" b="1" dirty="0">
                          <a:solidFill>
                            <a:schemeClr val="tx2"/>
                          </a:solidFill>
                        </a:rPr>
                        <a:t>0.44%</a:t>
                      </a:r>
                    </a:p>
                  </a:txBody>
                  <a:tcPr/>
                </a:tc>
                <a:tc>
                  <a:txBody>
                    <a:bodyPr/>
                    <a:lstStyle/>
                    <a:p>
                      <a:pPr algn="r"/>
                      <a:r>
                        <a:rPr lang="en-US" sz="1400" b="1" dirty="0">
                          <a:solidFill>
                            <a:schemeClr val="tx2"/>
                          </a:solidFill>
                        </a:rPr>
                        <a:t>1.09%</a:t>
                      </a:r>
                    </a:p>
                  </a:txBody>
                  <a:tcPr/>
                </a:tc>
                <a:extLst>
                  <a:ext uri="{0D108BD9-81ED-4DB2-BD59-A6C34878D82A}">
                    <a16:rowId xmlns:a16="http://schemas.microsoft.com/office/drawing/2014/main" val="10011"/>
                  </a:ext>
                </a:extLst>
              </a:tr>
              <a:tr h="301752">
                <a:tc>
                  <a:txBody>
                    <a:bodyPr/>
                    <a:lstStyle/>
                    <a:p>
                      <a:pPr marL="0" algn="l" defTabSz="914400" rtl="0" eaLnBrk="1" latinLnBrk="0" hangingPunct="1"/>
                      <a:endParaRPr lang="en-US" sz="800" kern="1200" dirty="0">
                        <a:solidFill>
                          <a:schemeClr val="tx2"/>
                        </a:solidFill>
                        <a:latin typeface="+mn-lt"/>
                        <a:ea typeface="+mn-ea"/>
                        <a:cs typeface="+mn-cs"/>
                      </a:endParaRPr>
                    </a:p>
                  </a:txBody>
                  <a:tcPr/>
                </a:tc>
                <a:tc>
                  <a:txBody>
                    <a:bodyPr/>
                    <a:lstStyle/>
                    <a:p>
                      <a:pPr algn="r"/>
                      <a:endParaRPr lang="en-US" sz="800" dirty="0">
                        <a:solidFill>
                          <a:schemeClr val="tx2"/>
                        </a:solidFill>
                      </a:endParaRPr>
                    </a:p>
                  </a:txBody>
                  <a:tcPr/>
                </a:tc>
                <a:tc>
                  <a:txBody>
                    <a:bodyPr/>
                    <a:lstStyle/>
                    <a:p>
                      <a:pPr algn="r"/>
                      <a:endParaRPr lang="en-US" sz="800" dirty="0">
                        <a:solidFill>
                          <a:schemeClr val="tx2"/>
                        </a:solidFill>
                      </a:endParaRPr>
                    </a:p>
                  </a:txBody>
                  <a:tcPr/>
                </a:tc>
                <a:extLst>
                  <a:ext uri="{0D108BD9-81ED-4DB2-BD59-A6C34878D82A}">
                    <a16:rowId xmlns:a16="http://schemas.microsoft.com/office/drawing/2014/main" val="10012"/>
                  </a:ext>
                </a:extLst>
              </a:tr>
              <a:tr h="3017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2"/>
                          </a:solidFill>
                          <a:latin typeface="+mn-lt"/>
                          <a:ea typeface="+mn-ea"/>
                          <a:cs typeface="+mn-cs"/>
                        </a:rPr>
                        <a:t>Note: Numbers may not add due</a:t>
                      </a:r>
                      <a:r>
                        <a:rPr lang="en-US" sz="1400" kern="1200" baseline="0" dirty="0">
                          <a:solidFill>
                            <a:schemeClr val="tx2"/>
                          </a:solidFill>
                          <a:latin typeface="+mn-lt"/>
                          <a:ea typeface="+mn-ea"/>
                          <a:cs typeface="+mn-cs"/>
                        </a:rPr>
                        <a:t> to rounding.</a:t>
                      </a:r>
                      <a:endParaRPr lang="en-US" sz="1400" kern="1200" dirty="0">
                        <a:solidFill>
                          <a:schemeClr val="tx2"/>
                        </a:solidFill>
                        <a:latin typeface="+mn-lt"/>
                        <a:ea typeface="+mn-ea"/>
                        <a:cs typeface="+mn-cs"/>
                      </a:endParaRPr>
                    </a:p>
                  </a:txBody>
                  <a:tcPr/>
                </a:tc>
                <a:tc>
                  <a:txBody>
                    <a:bodyPr/>
                    <a:lstStyle/>
                    <a:p>
                      <a:pPr algn="r"/>
                      <a:endParaRPr lang="en-US" sz="1050" dirty="0">
                        <a:solidFill>
                          <a:schemeClr val="tx2"/>
                        </a:solidFill>
                      </a:endParaRPr>
                    </a:p>
                  </a:txBody>
                  <a:tcPr/>
                </a:tc>
                <a:tc>
                  <a:txBody>
                    <a:bodyPr/>
                    <a:lstStyle/>
                    <a:p>
                      <a:pPr algn="r"/>
                      <a:endParaRPr lang="en-US" sz="1050" dirty="0">
                        <a:solidFill>
                          <a:schemeClr val="tx2"/>
                        </a:solidFill>
                      </a:endParaRPr>
                    </a:p>
                  </a:txBody>
                  <a:tcPr/>
                </a:tc>
                <a:extLst>
                  <a:ext uri="{0D108BD9-81ED-4DB2-BD59-A6C34878D82A}">
                    <a16:rowId xmlns:a16="http://schemas.microsoft.com/office/drawing/2014/main" val="10013"/>
                  </a:ext>
                </a:extLst>
              </a:tr>
            </a:tbl>
          </a:graphicData>
        </a:graphic>
      </p:graphicFrame>
      <p:sp>
        <p:nvSpPr>
          <p:cNvPr id="5" name="Slide Number Placeholder 3">
            <a:extLst>
              <a:ext uri="{FF2B5EF4-FFF2-40B4-BE49-F238E27FC236}">
                <a16:creationId xmlns:a16="http://schemas.microsoft.com/office/drawing/2014/main" id="{130DB0E4-A2AF-70D5-4821-8BB0525CB139}"/>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7</a:t>
            </a:fld>
            <a:endParaRPr lang="en-US" dirty="0">
              <a:solidFill>
                <a:srgbClr val="000000"/>
              </a:solidFill>
            </a:endParaRPr>
          </a:p>
        </p:txBody>
      </p:sp>
    </p:spTree>
    <p:extLst>
      <p:ext uri="{BB962C8B-B14F-4D97-AF65-F5344CB8AC3E}">
        <p14:creationId xmlns:p14="http://schemas.microsoft.com/office/powerpoint/2010/main" val="1435099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2"/>
            <a:ext cx="858170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Estimated</a:t>
            </a:r>
            <a:r>
              <a:rPr lang="en-US" sz="2000" cap="all" spc="160" dirty="0">
                <a:solidFill>
                  <a:srgbClr val="FFFFFF"/>
                </a:solidFill>
                <a:latin typeface="Arial" panose="020B0604020202020204"/>
              </a:rPr>
              <a:t> </a:t>
            </a: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Actuarial status (CONTINUED)</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3170619-C09C-E895-5680-685B34263600}"/>
              </a:ext>
            </a:extLst>
          </p:cNvPr>
          <p:cNvSpPr txBox="1"/>
          <p:nvPr/>
        </p:nvSpPr>
        <p:spPr>
          <a:xfrm>
            <a:off x="446736" y="1199577"/>
            <a:ext cx="8561219" cy="323165"/>
          </a:xfrm>
          <a:prstGeom prst="rect">
            <a:avLst/>
          </a:prstGeom>
          <a:noFill/>
          <a:ln>
            <a:noFill/>
          </a:ln>
        </p:spPr>
        <p:txBody>
          <a:bodyPr wrap="square" tIns="0" rtlCol="0">
            <a:spAutoFit/>
          </a:bodyPr>
          <a:lstStyle/>
          <a:p>
            <a:r>
              <a:rPr lang="en-US" spc="311" dirty="0">
                <a:solidFill>
                  <a:schemeClr val="accent1"/>
                </a:solidFill>
              </a:rPr>
              <a:t>MARKET VALUE OF ASSETS BASIS – JULY 1, 2026 </a:t>
            </a:r>
          </a:p>
        </p:txBody>
      </p:sp>
      <p:graphicFrame>
        <p:nvGraphicFramePr>
          <p:cNvPr id="7" name="Table 6">
            <a:extLst>
              <a:ext uri="{FF2B5EF4-FFF2-40B4-BE49-F238E27FC236}">
                <a16:creationId xmlns:a16="http://schemas.microsoft.com/office/drawing/2014/main" id="{313ED1AA-0857-2C98-221D-427737B137FF}"/>
              </a:ext>
            </a:extLst>
          </p:cNvPr>
          <p:cNvGraphicFramePr>
            <a:graphicFrameLocks noGrp="1"/>
          </p:cNvGraphicFramePr>
          <p:nvPr>
            <p:extLst>
              <p:ext uri="{D42A27DB-BD31-4B8C-83A1-F6EECF244321}">
                <p14:modId xmlns:p14="http://schemas.microsoft.com/office/powerpoint/2010/main" val="1474764568"/>
              </p:ext>
            </p:extLst>
          </p:nvPr>
        </p:nvGraphicFramePr>
        <p:xfrm>
          <a:off x="538843" y="1235528"/>
          <a:ext cx="6391656" cy="5297258"/>
        </p:xfrm>
        <a:graphic>
          <a:graphicData uri="http://schemas.openxmlformats.org/drawingml/2006/table">
            <a:tbl>
              <a:tblPr firstRow="1">
                <a:tableStyleId>{2D5ABB26-0587-4C30-8999-92F81FD0307C}</a:tableStyleId>
              </a:tblPr>
              <a:tblGrid>
                <a:gridCol w="3794760">
                  <a:extLst>
                    <a:ext uri="{9D8B030D-6E8A-4147-A177-3AD203B41FA5}">
                      <a16:colId xmlns:a16="http://schemas.microsoft.com/office/drawing/2014/main" val="20000"/>
                    </a:ext>
                  </a:extLst>
                </a:gridCol>
                <a:gridCol w="1298448">
                  <a:extLst>
                    <a:ext uri="{9D8B030D-6E8A-4147-A177-3AD203B41FA5}">
                      <a16:colId xmlns:a16="http://schemas.microsoft.com/office/drawing/2014/main" val="20001"/>
                    </a:ext>
                  </a:extLst>
                </a:gridCol>
                <a:gridCol w="1298448">
                  <a:extLst>
                    <a:ext uri="{9D8B030D-6E8A-4147-A177-3AD203B41FA5}">
                      <a16:colId xmlns:a16="http://schemas.microsoft.com/office/drawing/2014/main" val="2622947185"/>
                    </a:ext>
                  </a:extLst>
                </a:gridCol>
              </a:tblGrid>
              <a:tr h="914400">
                <a:tc>
                  <a:txBody>
                    <a:bodyPr/>
                    <a:lstStyle/>
                    <a:p>
                      <a:r>
                        <a:rPr lang="en-US" sz="1400" dirty="0">
                          <a:solidFill>
                            <a:schemeClr val="tx2"/>
                          </a:solidFill>
                        </a:rPr>
                        <a:t>$ </a:t>
                      </a:r>
                      <a:r>
                        <a:rPr lang="en-US" sz="1400" dirty="0">
                          <a:solidFill>
                            <a:schemeClr val="tx1"/>
                          </a:solidFill>
                          <a:latin typeface="+mn-lt"/>
                        </a:rPr>
                        <a:t>in</a:t>
                      </a:r>
                      <a:r>
                        <a:rPr lang="en-US" sz="1400" dirty="0">
                          <a:solidFill>
                            <a:schemeClr val="tx2"/>
                          </a:solidFill>
                        </a:rPr>
                        <a:t> Billions, Contributions as % of pay</a:t>
                      </a:r>
                    </a:p>
                  </a:txBody>
                  <a:tcPr anchor="b">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2"/>
                          </a:solidFill>
                        </a:rPr>
                        <a:t>   July 1, 2025</a:t>
                      </a:r>
                    </a:p>
                  </a:txBody>
                  <a:tcPr anchor="b">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2"/>
                          </a:solidFill>
                        </a:rPr>
                        <a:t>   July 1, 2026</a:t>
                      </a:r>
                    </a:p>
                  </a:txBody>
                  <a:tcPr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03461">
                <a:tc>
                  <a:txBody>
                    <a:bodyPr/>
                    <a:lstStyle/>
                    <a:p>
                      <a:r>
                        <a:rPr lang="en-US" sz="1400" dirty="0">
                          <a:solidFill>
                            <a:schemeClr val="tx2"/>
                          </a:solidFill>
                        </a:rPr>
                        <a:t>Actuarial Accrued Liability</a:t>
                      </a:r>
                    </a:p>
                  </a:txBody>
                  <a:tcPr>
                    <a:lnT w="12700" cap="flat" cmpd="sng" algn="ctr">
                      <a:solidFill>
                        <a:schemeClr val="tx1"/>
                      </a:solidFill>
                      <a:prstDash val="solid"/>
                      <a:round/>
                      <a:headEnd type="none" w="med" len="med"/>
                      <a:tailEnd type="none" w="med" len="med"/>
                    </a:lnT>
                  </a:tcPr>
                </a:tc>
                <a:tc>
                  <a:txBody>
                    <a:bodyPr/>
                    <a:lstStyle/>
                    <a:p>
                      <a:pPr algn="r"/>
                      <a:r>
                        <a:rPr lang="en-US" sz="1400" dirty="0">
                          <a:solidFill>
                            <a:schemeClr val="tx2"/>
                          </a:solidFill>
                        </a:rPr>
                        <a:t>37.0</a:t>
                      </a:r>
                    </a:p>
                  </a:txBody>
                  <a:tcPr>
                    <a:lnT w="12700" cap="flat" cmpd="sng" algn="ctr">
                      <a:solidFill>
                        <a:schemeClr val="tx1"/>
                      </a:solidFill>
                      <a:prstDash val="solid"/>
                      <a:round/>
                      <a:headEnd type="none" w="med" len="med"/>
                      <a:tailEnd type="none" w="med" len="med"/>
                    </a:lnT>
                  </a:tcPr>
                </a:tc>
                <a:tc>
                  <a:txBody>
                    <a:bodyPr/>
                    <a:lstStyle/>
                    <a:p>
                      <a:pPr algn="r"/>
                      <a:r>
                        <a:rPr lang="en-US" sz="1400" dirty="0">
                          <a:solidFill>
                            <a:schemeClr val="tx2"/>
                          </a:solidFill>
                        </a:rPr>
                        <a:t>38.1</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03461">
                <a:tc>
                  <a:txBody>
                    <a:bodyPr/>
                    <a:lstStyle/>
                    <a:p>
                      <a:pPr marL="0" algn="l" defTabSz="914400" rtl="0" eaLnBrk="1" latinLnBrk="0" hangingPunct="1"/>
                      <a:r>
                        <a:rPr lang="en-US" sz="1400" kern="1200" dirty="0">
                          <a:solidFill>
                            <a:schemeClr val="tx2"/>
                          </a:solidFill>
                        </a:rPr>
                        <a:t>Asset</a:t>
                      </a:r>
                      <a:r>
                        <a:rPr lang="en-US" sz="1400" kern="1200" baseline="0" dirty="0">
                          <a:solidFill>
                            <a:schemeClr val="tx2"/>
                          </a:solidFill>
                        </a:rPr>
                        <a:t> Value</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31.3</a:t>
                      </a:r>
                    </a:p>
                  </a:txBody>
                  <a:tcPr/>
                </a:tc>
                <a:tc>
                  <a:txBody>
                    <a:bodyPr/>
                    <a:lstStyle/>
                    <a:p>
                      <a:pPr algn="r"/>
                      <a:r>
                        <a:rPr lang="en-US" sz="1400" dirty="0">
                          <a:solidFill>
                            <a:schemeClr val="tx2"/>
                          </a:solidFill>
                        </a:rPr>
                        <a:t>35.2</a:t>
                      </a:r>
                    </a:p>
                  </a:txBody>
                  <a:tcPr/>
                </a:tc>
                <a:extLst>
                  <a:ext uri="{0D108BD9-81ED-4DB2-BD59-A6C34878D82A}">
                    <a16:rowId xmlns:a16="http://schemas.microsoft.com/office/drawing/2014/main" val="10002"/>
                  </a:ext>
                </a:extLst>
              </a:tr>
              <a:tr h="303461">
                <a:tc>
                  <a:txBody>
                    <a:bodyPr/>
                    <a:lstStyle/>
                    <a:p>
                      <a:pPr marL="0" algn="l" defTabSz="914400" rtl="0" eaLnBrk="1" latinLnBrk="0" hangingPunct="1"/>
                      <a:r>
                        <a:rPr lang="en-US" sz="1400" kern="1200" dirty="0">
                          <a:solidFill>
                            <a:schemeClr val="tx2"/>
                          </a:solidFill>
                        </a:rPr>
                        <a:t>Unfunded Actuarial Accrued Liability (UAAL)</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5.7</a:t>
                      </a:r>
                    </a:p>
                  </a:txBody>
                  <a:tcPr/>
                </a:tc>
                <a:tc>
                  <a:txBody>
                    <a:bodyPr/>
                    <a:lstStyle/>
                    <a:p>
                      <a:pPr algn="r"/>
                      <a:r>
                        <a:rPr lang="en-US" sz="1400" dirty="0">
                          <a:solidFill>
                            <a:schemeClr val="tx2"/>
                          </a:solidFill>
                        </a:rPr>
                        <a:t>2.9</a:t>
                      </a:r>
                    </a:p>
                  </a:txBody>
                  <a:tcPr/>
                </a:tc>
                <a:extLst>
                  <a:ext uri="{0D108BD9-81ED-4DB2-BD59-A6C34878D82A}">
                    <a16:rowId xmlns:a16="http://schemas.microsoft.com/office/drawing/2014/main" val="10003"/>
                  </a:ext>
                </a:extLst>
              </a:tr>
              <a:tr h="303461">
                <a:tc>
                  <a:txBody>
                    <a:bodyPr/>
                    <a:lstStyle/>
                    <a:p>
                      <a:pPr marL="0" algn="l" defTabSz="914400" rtl="0" eaLnBrk="1" latinLnBrk="0" hangingPunct="1"/>
                      <a:r>
                        <a:rPr lang="en-US" sz="1400" b="1" kern="1200" dirty="0">
                          <a:solidFill>
                            <a:schemeClr val="tx2"/>
                          </a:solidFill>
                        </a:rPr>
                        <a:t>Funded Ratio</a:t>
                      </a:r>
                      <a:endParaRPr lang="en-US" sz="1400" b="1" kern="1200" dirty="0">
                        <a:solidFill>
                          <a:schemeClr val="tx2"/>
                        </a:solidFill>
                        <a:latin typeface="+mn-lt"/>
                        <a:ea typeface="+mn-ea"/>
                        <a:cs typeface="+mn-cs"/>
                      </a:endParaRPr>
                    </a:p>
                  </a:txBody>
                  <a:tcPr/>
                </a:tc>
                <a:tc>
                  <a:txBody>
                    <a:bodyPr/>
                    <a:lstStyle/>
                    <a:p>
                      <a:pPr algn="r"/>
                      <a:r>
                        <a:rPr lang="en-US" sz="1400" b="1" dirty="0">
                          <a:solidFill>
                            <a:schemeClr val="tx2"/>
                          </a:solidFill>
                        </a:rPr>
                        <a:t>84.5%</a:t>
                      </a:r>
                    </a:p>
                  </a:txBody>
                  <a:tcPr/>
                </a:tc>
                <a:tc>
                  <a:txBody>
                    <a:bodyPr/>
                    <a:lstStyle/>
                    <a:p>
                      <a:pPr algn="r"/>
                      <a:r>
                        <a:rPr lang="en-US" sz="1400" b="1" dirty="0">
                          <a:solidFill>
                            <a:schemeClr val="tx2"/>
                          </a:solidFill>
                        </a:rPr>
                        <a:t>92.2%</a:t>
                      </a:r>
                    </a:p>
                  </a:txBody>
                  <a:tcPr/>
                </a:tc>
                <a:extLst>
                  <a:ext uri="{0D108BD9-81ED-4DB2-BD59-A6C34878D82A}">
                    <a16:rowId xmlns:a16="http://schemas.microsoft.com/office/drawing/2014/main" val="10004"/>
                  </a:ext>
                </a:extLst>
              </a:tr>
              <a:tr h="303461">
                <a:tc>
                  <a:txBody>
                    <a:bodyPr/>
                    <a:lstStyle/>
                    <a:p>
                      <a:pPr marL="0" algn="l" defTabSz="914400" rtl="0" eaLnBrk="1" latinLnBrk="0" hangingPunct="1"/>
                      <a:endParaRPr lang="en-US" sz="1400" kern="1200" dirty="0">
                        <a:solidFill>
                          <a:schemeClr val="tx2"/>
                        </a:solidFill>
                        <a:latin typeface="+mn-lt"/>
                        <a:ea typeface="+mn-ea"/>
                        <a:cs typeface="+mn-cs"/>
                      </a:endParaRPr>
                    </a:p>
                  </a:txBody>
                  <a:tcPr/>
                </a:tc>
                <a:tc>
                  <a:txBody>
                    <a:bodyPr/>
                    <a:lstStyle/>
                    <a:p>
                      <a:pPr algn="r"/>
                      <a:endParaRPr lang="en-US" sz="1400" dirty="0">
                        <a:solidFill>
                          <a:schemeClr val="tx2"/>
                        </a:solidFill>
                      </a:endParaRPr>
                    </a:p>
                  </a:txBody>
                  <a:tcPr/>
                </a:tc>
                <a:tc>
                  <a:txBody>
                    <a:bodyPr/>
                    <a:lstStyle/>
                    <a:p>
                      <a:pPr algn="r"/>
                      <a:endParaRPr lang="en-US" sz="1400" dirty="0">
                        <a:solidFill>
                          <a:schemeClr val="tx2"/>
                        </a:solidFill>
                      </a:endParaRPr>
                    </a:p>
                  </a:txBody>
                  <a:tcPr/>
                </a:tc>
                <a:extLst>
                  <a:ext uri="{0D108BD9-81ED-4DB2-BD59-A6C34878D82A}">
                    <a16:rowId xmlns:a16="http://schemas.microsoft.com/office/drawing/2014/main" val="10005"/>
                  </a:ext>
                </a:extLst>
              </a:tr>
              <a:tr h="303461">
                <a:tc>
                  <a:txBody>
                    <a:bodyPr/>
                    <a:lstStyle/>
                    <a:p>
                      <a:pPr marL="0" algn="l" defTabSz="914400" rtl="0" eaLnBrk="1" latinLnBrk="0" hangingPunct="1"/>
                      <a:r>
                        <a:rPr lang="en-US" sz="1400" kern="1200" dirty="0">
                          <a:solidFill>
                            <a:schemeClr val="tx2"/>
                          </a:solidFill>
                        </a:rPr>
                        <a:t>Normal Cost (with</a:t>
                      </a:r>
                      <a:r>
                        <a:rPr lang="en-US" sz="1400" kern="1200" baseline="0" dirty="0">
                          <a:solidFill>
                            <a:schemeClr val="tx2"/>
                          </a:solidFill>
                        </a:rPr>
                        <a:t> expenses)</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11.64%</a:t>
                      </a:r>
                    </a:p>
                  </a:txBody>
                  <a:tcPr/>
                </a:tc>
                <a:tc>
                  <a:txBody>
                    <a:bodyPr/>
                    <a:lstStyle/>
                    <a:p>
                      <a:pPr algn="r"/>
                      <a:r>
                        <a:rPr lang="en-US" sz="1400" dirty="0">
                          <a:solidFill>
                            <a:schemeClr val="tx2"/>
                          </a:solidFill>
                        </a:rPr>
                        <a:t>11.64%</a:t>
                      </a:r>
                    </a:p>
                  </a:txBody>
                  <a:tcPr/>
                </a:tc>
                <a:extLst>
                  <a:ext uri="{0D108BD9-81ED-4DB2-BD59-A6C34878D82A}">
                    <a16:rowId xmlns:a16="http://schemas.microsoft.com/office/drawing/2014/main" val="10006"/>
                  </a:ext>
                </a:extLst>
              </a:tr>
              <a:tr h="303461">
                <a:tc>
                  <a:txBody>
                    <a:bodyPr/>
                    <a:lstStyle/>
                    <a:p>
                      <a:pPr marL="0" algn="l" defTabSz="914400" rtl="0" eaLnBrk="1" latinLnBrk="0" hangingPunct="1"/>
                      <a:r>
                        <a:rPr lang="en-US" sz="1400" kern="1200" dirty="0">
                          <a:solidFill>
                            <a:schemeClr val="tx2"/>
                          </a:solidFill>
                        </a:rPr>
                        <a:t>Amortization of </a:t>
                      </a:r>
                      <a:r>
                        <a:rPr lang="en-US" sz="1400" kern="1200" dirty="0" err="1">
                          <a:solidFill>
                            <a:schemeClr val="tx2"/>
                          </a:solidFill>
                        </a:rPr>
                        <a:t>UAAL</a:t>
                      </a:r>
                      <a:endParaRPr lang="en-US" sz="1400" kern="1200" dirty="0">
                        <a:solidFill>
                          <a:schemeClr val="tx2"/>
                        </a:solidFill>
                        <a:latin typeface="+mn-lt"/>
                        <a:ea typeface="+mn-ea"/>
                        <a:cs typeface="+mn-cs"/>
                      </a:endParaRPr>
                    </a:p>
                  </a:txBody>
                  <a:tcPr/>
                </a:tc>
                <a:tc>
                  <a:txBody>
                    <a:bodyPr/>
                    <a:lstStyle/>
                    <a:p>
                      <a:pPr algn="r"/>
                      <a:r>
                        <a:rPr lang="en-US" sz="1400" u="none" dirty="0">
                          <a:solidFill>
                            <a:schemeClr val="tx2"/>
                          </a:solidFill>
                        </a:rPr>
                        <a:t>5.26%</a:t>
                      </a:r>
                    </a:p>
                  </a:txBody>
                  <a:tcPr/>
                </a:tc>
                <a:tc>
                  <a:txBody>
                    <a:bodyPr/>
                    <a:lstStyle/>
                    <a:p>
                      <a:pPr algn="r"/>
                      <a:r>
                        <a:rPr lang="en-US" sz="1400" u="none" dirty="0">
                          <a:solidFill>
                            <a:schemeClr val="tx2"/>
                          </a:solidFill>
                        </a:rPr>
                        <a:t>1.49%</a:t>
                      </a:r>
                    </a:p>
                  </a:txBody>
                  <a:tcPr/>
                </a:tc>
                <a:extLst>
                  <a:ext uri="{0D108BD9-81ED-4DB2-BD59-A6C34878D82A}">
                    <a16:rowId xmlns:a16="http://schemas.microsoft.com/office/drawing/2014/main" val="10007"/>
                  </a:ext>
                </a:extLst>
              </a:tr>
              <a:tr h="303461">
                <a:tc>
                  <a:txBody>
                    <a:bodyPr/>
                    <a:lstStyle/>
                    <a:p>
                      <a:pPr marL="0" algn="l" defTabSz="914400" rtl="0" eaLnBrk="1" latinLnBrk="0" hangingPunct="1"/>
                      <a:r>
                        <a:rPr lang="en-US" sz="1400" b="1" kern="1200" dirty="0">
                          <a:solidFill>
                            <a:schemeClr val="tx2"/>
                          </a:solidFill>
                        </a:rPr>
                        <a:t>Total Required Contribution</a:t>
                      </a:r>
                      <a:endParaRPr lang="en-US" sz="1400" b="1" kern="1200" dirty="0">
                        <a:solidFill>
                          <a:schemeClr val="tx2"/>
                        </a:solidFill>
                        <a:latin typeface="+mn-lt"/>
                        <a:ea typeface="+mn-ea"/>
                        <a:cs typeface="+mn-cs"/>
                      </a:endParaRPr>
                    </a:p>
                  </a:txBody>
                  <a:tcPr/>
                </a:tc>
                <a:tc>
                  <a:txBody>
                    <a:bodyPr/>
                    <a:lstStyle/>
                    <a:p>
                      <a:pPr algn="r"/>
                      <a:r>
                        <a:rPr lang="en-US" sz="1400" b="1" dirty="0">
                          <a:solidFill>
                            <a:schemeClr val="tx2"/>
                          </a:solidFill>
                        </a:rPr>
                        <a:t>16.90%</a:t>
                      </a:r>
                    </a:p>
                  </a:txBody>
                  <a:tcPr/>
                </a:tc>
                <a:tc>
                  <a:txBody>
                    <a:bodyPr/>
                    <a:lstStyle/>
                    <a:p>
                      <a:pPr algn="r"/>
                      <a:r>
                        <a:rPr lang="en-US" sz="1400" b="1" dirty="0">
                          <a:solidFill>
                            <a:schemeClr val="tx2"/>
                          </a:solidFill>
                        </a:rPr>
                        <a:t>13.13%</a:t>
                      </a:r>
                    </a:p>
                  </a:txBody>
                  <a:tcPr/>
                </a:tc>
                <a:extLst>
                  <a:ext uri="{0D108BD9-81ED-4DB2-BD59-A6C34878D82A}">
                    <a16:rowId xmlns:a16="http://schemas.microsoft.com/office/drawing/2014/main" val="10008"/>
                  </a:ext>
                </a:extLst>
              </a:tr>
              <a:tr h="303461">
                <a:tc>
                  <a:txBody>
                    <a:bodyPr/>
                    <a:lstStyle/>
                    <a:p>
                      <a:endParaRPr lang="en-US" sz="1400" dirty="0">
                        <a:solidFill>
                          <a:schemeClr val="tx2"/>
                        </a:solidFill>
                      </a:endParaRPr>
                    </a:p>
                  </a:txBody>
                  <a:tcPr/>
                </a:tc>
                <a:tc>
                  <a:txBody>
                    <a:bodyPr/>
                    <a:lstStyle/>
                    <a:p>
                      <a:pPr algn="r"/>
                      <a:endParaRPr lang="en-US" sz="1400" dirty="0">
                        <a:solidFill>
                          <a:schemeClr val="tx2"/>
                        </a:solidFill>
                      </a:endParaRPr>
                    </a:p>
                  </a:txBody>
                  <a:tcPr/>
                </a:tc>
                <a:tc>
                  <a:txBody>
                    <a:bodyPr/>
                    <a:lstStyle/>
                    <a:p>
                      <a:pPr algn="r"/>
                      <a:endParaRPr lang="en-US" sz="1400" dirty="0">
                        <a:solidFill>
                          <a:schemeClr val="tx2"/>
                        </a:solidFill>
                      </a:endParaRPr>
                    </a:p>
                  </a:txBody>
                  <a:tcPr/>
                </a:tc>
                <a:extLst>
                  <a:ext uri="{0D108BD9-81ED-4DB2-BD59-A6C34878D82A}">
                    <a16:rowId xmlns:a16="http://schemas.microsoft.com/office/drawing/2014/main" val="10009"/>
                  </a:ext>
                </a:extLst>
              </a:tr>
              <a:tr h="303461">
                <a:tc>
                  <a:txBody>
                    <a:bodyPr/>
                    <a:lstStyle/>
                    <a:p>
                      <a:pPr marL="0" algn="l" defTabSz="914400" rtl="0" eaLnBrk="1" latinLnBrk="0" hangingPunct="1"/>
                      <a:r>
                        <a:rPr lang="en-US" sz="1400" kern="1200" dirty="0">
                          <a:solidFill>
                            <a:schemeClr val="tx2"/>
                          </a:solidFill>
                        </a:rPr>
                        <a:t>Member plus Employer</a:t>
                      </a:r>
                      <a:r>
                        <a:rPr lang="en-US" sz="1400" kern="1200" baseline="0" dirty="0">
                          <a:solidFill>
                            <a:schemeClr val="tx2"/>
                          </a:solidFill>
                        </a:rPr>
                        <a:t> Contributions</a:t>
                      </a:r>
                      <a:endParaRPr lang="en-US" sz="1400" kern="1200" dirty="0">
                        <a:solidFill>
                          <a:schemeClr val="tx2"/>
                        </a:solidFill>
                        <a:latin typeface="+mn-lt"/>
                        <a:ea typeface="+mn-ea"/>
                        <a:cs typeface="+mn-cs"/>
                      </a:endParaRPr>
                    </a:p>
                  </a:txBody>
                  <a:tcPr/>
                </a:tc>
                <a:tc>
                  <a:txBody>
                    <a:bodyPr/>
                    <a:lstStyle/>
                    <a:p>
                      <a:pPr algn="r"/>
                      <a:r>
                        <a:rPr lang="en-US" sz="1400" dirty="0">
                          <a:solidFill>
                            <a:schemeClr val="tx2"/>
                          </a:solidFill>
                        </a:rPr>
                        <a:t>18.49%</a:t>
                      </a:r>
                    </a:p>
                  </a:txBody>
                  <a:tcPr/>
                </a:tc>
                <a:tc>
                  <a:txBody>
                    <a:bodyPr/>
                    <a:lstStyle/>
                    <a:p>
                      <a:pPr algn="r"/>
                      <a:r>
                        <a:rPr lang="en-US" sz="1400" dirty="0">
                          <a:solidFill>
                            <a:schemeClr val="tx2"/>
                          </a:solidFill>
                        </a:rPr>
                        <a:t>18.47%</a:t>
                      </a:r>
                    </a:p>
                  </a:txBody>
                  <a:tcPr/>
                </a:tc>
                <a:extLst>
                  <a:ext uri="{0D108BD9-81ED-4DB2-BD59-A6C34878D82A}">
                    <a16:rowId xmlns:a16="http://schemas.microsoft.com/office/drawing/2014/main" val="10010"/>
                  </a:ext>
                </a:extLst>
              </a:tr>
              <a:tr h="728306">
                <a:tc>
                  <a:txBody>
                    <a:bodyPr/>
                    <a:lstStyle/>
                    <a:p>
                      <a:pPr marL="0" algn="l" defTabSz="914400" rtl="0" eaLnBrk="1" latinLnBrk="0" hangingPunct="1"/>
                      <a:r>
                        <a:rPr lang="en-US" sz="1400" b="1" kern="1200" dirty="0">
                          <a:solidFill>
                            <a:schemeClr val="tx2"/>
                          </a:solidFill>
                        </a:rPr>
                        <a:t>Contribution Surplus/(Deficiency)</a:t>
                      </a:r>
                    </a:p>
                  </a:txBody>
                  <a:tcPr/>
                </a:tc>
                <a:tc>
                  <a:txBody>
                    <a:bodyPr/>
                    <a:lstStyle/>
                    <a:p>
                      <a:pPr algn="r"/>
                      <a:r>
                        <a:rPr lang="en-US" sz="1400" b="1" dirty="0">
                          <a:solidFill>
                            <a:schemeClr val="tx2"/>
                          </a:solidFill>
                        </a:rPr>
                        <a:t>1.59%</a:t>
                      </a:r>
                    </a:p>
                  </a:txBody>
                  <a:tcPr/>
                </a:tc>
                <a:tc>
                  <a:txBody>
                    <a:bodyPr/>
                    <a:lstStyle/>
                    <a:p>
                      <a:pPr algn="r"/>
                      <a:r>
                        <a:rPr lang="en-US" sz="1400" b="1" dirty="0">
                          <a:solidFill>
                            <a:schemeClr val="tx2"/>
                          </a:solidFill>
                        </a:rPr>
                        <a:t>5.34%</a:t>
                      </a:r>
                    </a:p>
                  </a:txBody>
                  <a:tcPr/>
                </a:tc>
                <a:extLst>
                  <a:ext uri="{0D108BD9-81ED-4DB2-BD59-A6C34878D82A}">
                    <a16:rowId xmlns:a16="http://schemas.microsoft.com/office/drawing/2014/main" val="10011"/>
                  </a:ext>
                </a:extLst>
              </a:tr>
              <a:tr h="301752">
                <a:tc>
                  <a:txBody>
                    <a:bodyPr/>
                    <a:lstStyle/>
                    <a:p>
                      <a:pPr marL="0" algn="l" defTabSz="914400" rtl="0" eaLnBrk="1" latinLnBrk="0" hangingPunct="1"/>
                      <a:endParaRPr lang="en-US" sz="800" kern="1200" dirty="0">
                        <a:solidFill>
                          <a:schemeClr val="tx2"/>
                        </a:solidFill>
                        <a:latin typeface="+mn-lt"/>
                        <a:ea typeface="+mn-ea"/>
                        <a:cs typeface="+mn-cs"/>
                      </a:endParaRPr>
                    </a:p>
                  </a:txBody>
                  <a:tcPr/>
                </a:tc>
                <a:tc>
                  <a:txBody>
                    <a:bodyPr/>
                    <a:lstStyle/>
                    <a:p>
                      <a:pPr algn="r"/>
                      <a:endParaRPr lang="en-US" sz="800" dirty="0">
                        <a:solidFill>
                          <a:schemeClr val="tx2"/>
                        </a:solidFill>
                      </a:endParaRPr>
                    </a:p>
                  </a:txBody>
                  <a:tcPr/>
                </a:tc>
                <a:tc>
                  <a:txBody>
                    <a:bodyPr/>
                    <a:lstStyle/>
                    <a:p>
                      <a:pPr algn="r"/>
                      <a:endParaRPr lang="en-US" sz="800" dirty="0">
                        <a:solidFill>
                          <a:schemeClr val="tx2"/>
                        </a:solidFill>
                      </a:endParaRPr>
                    </a:p>
                  </a:txBody>
                  <a:tcPr/>
                </a:tc>
                <a:extLst>
                  <a:ext uri="{0D108BD9-81ED-4DB2-BD59-A6C34878D82A}">
                    <a16:rowId xmlns:a16="http://schemas.microsoft.com/office/drawing/2014/main" val="1031676287"/>
                  </a:ext>
                </a:extLst>
              </a:tr>
              <a:tr h="3017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2"/>
                          </a:solidFill>
                          <a:latin typeface="+mn-lt"/>
                          <a:ea typeface="+mn-ea"/>
                          <a:cs typeface="+mn-cs"/>
                        </a:rPr>
                        <a:t>Note: Numbers may not add due</a:t>
                      </a:r>
                      <a:r>
                        <a:rPr lang="en-US" sz="1400" kern="1200" baseline="0" dirty="0">
                          <a:solidFill>
                            <a:schemeClr val="tx2"/>
                          </a:solidFill>
                          <a:latin typeface="+mn-lt"/>
                          <a:ea typeface="+mn-ea"/>
                          <a:cs typeface="+mn-cs"/>
                        </a:rPr>
                        <a:t> to rounding.</a:t>
                      </a:r>
                      <a:endParaRPr lang="en-US" sz="1400" kern="1200" dirty="0">
                        <a:solidFill>
                          <a:schemeClr val="tx2"/>
                        </a:solidFill>
                        <a:latin typeface="+mn-lt"/>
                        <a:ea typeface="+mn-ea"/>
                        <a:cs typeface="+mn-cs"/>
                      </a:endParaRPr>
                    </a:p>
                  </a:txBody>
                  <a:tcPr/>
                </a:tc>
                <a:tc>
                  <a:txBody>
                    <a:bodyPr/>
                    <a:lstStyle/>
                    <a:p>
                      <a:pPr algn="r"/>
                      <a:endParaRPr lang="en-US" sz="1050" dirty="0">
                        <a:solidFill>
                          <a:schemeClr val="tx2"/>
                        </a:solidFill>
                      </a:endParaRPr>
                    </a:p>
                  </a:txBody>
                  <a:tcPr/>
                </a:tc>
                <a:tc>
                  <a:txBody>
                    <a:bodyPr/>
                    <a:lstStyle/>
                    <a:p>
                      <a:pPr algn="r"/>
                      <a:endParaRPr lang="en-US" sz="1050" dirty="0">
                        <a:solidFill>
                          <a:schemeClr val="tx2"/>
                        </a:solidFill>
                      </a:endParaRPr>
                    </a:p>
                  </a:txBody>
                  <a:tcPr/>
                </a:tc>
                <a:extLst>
                  <a:ext uri="{0D108BD9-81ED-4DB2-BD59-A6C34878D82A}">
                    <a16:rowId xmlns:a16="http://schemas.microsoft.com/office/drawing/2014/main" val="920523652"/>
                  </a:ext>
                </a:extLst>
              </a:tr>
            </a:tbl>
          </a:graphicData>
        </a:graphic>
      </p:graphicFrame>
      <p:sp>
        <p:nvSpPr>
          <p:cNvPr id="5" name="Slide Number Placeholder 3">
            <a:extLst>
              <a:ext uri="{FF2B5EF4-FFF2-40B4-BE49-F238E27FC236}">
                <a16:creationId xmlns:a16="http://schemas.microsoft.com/office/drawing/2014/main" id="{BD11C1D2-E875-56A5-CB3F-16762E03E13F}"/>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8</a:t>
            </a:fld>
            <a:endParaRPr lang="en-US" dirty="0">
              <a:solidFill>
                <a:srgbClr val="000000"/>
              </a:solidFill>
            </a:endParaRPr>
          </a:p>
        </p:txBody>
      </p:sp>
    </p:spTree>
    <p:extLst>
      <p:ext uri="{BB962C8B-B14F-4D97-AF65-F5344CB8AC3E}">
        <p14:creationId xmlns:p14="http://schemas.microsoft.com/office/powerpoint/2010/main" val="2210425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Funding Projections and Sensitivity</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4C5AD9D1-1F0B-CEB6-5F29-0844DF2ED8E0}"/>
              </a:ext>
            </a:extLst>
          </p:cNvPr>
          <p:cNvSpPr txBox="1"/>
          <p:nvPr/>
        </p:nvSpPr>
        <p:spPr>
          <a:xfrm>
            <a:off x="2514599" y="1104900"/>
            <a:ext cx="4131129" cy="338554"/>
          </a:xfrm>
          <a:prstGeom prst="rect">
            <a:avLst/>
          </a:prstGeom>
          <a:noFill/>
        </p:spPr>
        <p:txBody>
          <a:bodyPr wrap="square" rtlCol="0">
            <a:spAutoFit/>
          </a:bodyPr>
          <a:lstStyle/>
          <a:p>
            <a:pPr algn="ctr"/>
            <a:r>
              <a:rPr lang="en-US" sz="1600" b="1" dirty="0"/>
              <a:t>Funded Ratio</a:t>
            </a:r>
          </a:p>
        </p:txBody>
      </p:sp>
      <p:graphicFrame>
        <p:nvGraphicFramePr>
          <p:cNvPr id="9" name="Chart 8" descr="This is a line chart that shows the Projected Funded Ratio Sensitivity Analysis. The line chart consists of 3 lines. Line 1 represents -10% FYE 2027 Return. Line 2 represents 0% FYE 2027 Return.  Line 3 represents +7% FYE 2027 Return. The Y axis is labeled as Ratio with percentages from 0% to 160%. The X axis is labeled with Years from 2025 to 2055. The line 1 (-10% FYE 2027 Return) data starts at 82% in 2025, dips to 80% near 2032, and then grows steadily towards 100% in 2055. The line 2 (0% FYE 2027 Return) data starts at 82% in 2025 and then grows steadily towards 105% in 2055. The line 3 (7% FYE 2027 Return) data starts at 82% in 2025 and then grows steadily towards 140% in 2055.">
            <a:extLst>
              <a:ext uri="{FF2B5EF4-FFF2-40B4-BE49-F238E27FC236}">
                <a16:creationId xmlns:a16="http://schemas.microsoft.com/office/drawing/2014/main" id="{5279AEF8-2D8A-C303-5F36-FDFD2B856E30}"/>
              </a:ext>
            </a:extLst>
          </p:cNvPr>
          <p:cNvGraphicFramePr>
            <a:graphicFrameLocks noChangeAspect="1"/>
          </p:cNvGraphicFramePr>
          <p:nvPr>
            <p:extLst>
              <p:ext uri="{D42A27DB-BD31-4B8C-83A1-F6EECF244321}">
                <p14:modId xmlns:p14="http://schemas.microsoft.com/office/powerpoint/2010/main" val="1647024711"/>
              </p:ext>
            </p:extLst>
          </p:nvPr>
        </p:nvGraphicFramePr>
        <p:xfrm>
          <a:off x="411749" y="1052753"/>
          <a:ext cx="8046451" cy="472700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121F0E47-E71D-8917-B023-34A3435E3AFC}"/>
              </a:ext>
            </a:extLst>
          </p:cNvPr>
          <p:cNvSpPr txBox="1"/>
          <p:nvPr/>
        </p:nvSpPr>
        <p:spPr>
          <a:xfrm>
            <a:off x="2968432" y="3429000"/>
            <a:ext cx="5055125" cy="1354217"/>
          </a:xfrm>
          <a:prstGeom prst="rect">
            <a:avLst/>
          </a:prstGeom>
          <a:solidFill>
            <a:srgbClr val="E7E4DC"/>
          </a:solidFill>
          <a:ln>
            <a:noFill/>
          </a:ln>
        </p:spPr>
        <p:txBody>
          <a:bodyPr wrap="square" lIns="182880" tIns="137160" rIns="182880" bIns="137160" rtlCol="0">
            <a:spAutoFit/>
          </a:bodyPr>
          <a:lstStyle/>
          <a:p>
            <a:r>
              <a:rPr lang="en-US" sz="1400" dirty="0">
                <a:solidFill>
                  <a:schemeClr val="tx2"/>
                </a:solidFill>
              </a:rPr>
              <a:t>If the investment return during FYE 2027 is 0% and 7.0% thereafter, the funded ratio is projected to be 100% in 2039.  </a:t>
            </a:r>
          </a:p>
          <a:p>
            <a:endParaRPr lang="en-US" sz="1400" dirty="0">
              <a:solidFill>
                <a:schemeClr val="tx2"/>
              </a:solidFill>
            </a:endParaRPr>
          </a:p>
          <a:p>
            <a:r>
              <a:rPr lang="en-US" sz="1400" dirty="0">
                <a:solidFill>
                  <a:schemeClr val="tx2"/>
                </a:solidFill>
              </a:rPr>
              <a:t>If the investment return during FYE 2027 is -10% and 7.0% thereafter, the funded ratio is projected to be 100% in 2055.</a:t>
            </a:r>
          </a:p>
        </p:txBody>
      </p:sp>
      <p:sp>
        <p:nvSpPr>
          <p:cNvPr id="12" name="TextBox 11">
            <a:extLst>
              <a:ext uri="{FF2B5EF4-FFF2-40B4-BE49-F238E27FC236}">
                <a16:creationId xmlns:a16="http://schemas.microsoft.com/office/drawing/2014/main" id="{BE41535F-8FA7-4EEF-C94E-D6927E8F07B0}"/>
              </a:ext>
            </a:extLst>
          </p:cNvPr>
          <p:cNvSpPr txBox="1"/>
          <p:nvPr/>
        </p:nvSpPr>
        <p:spPr>
          <a:xfrm>
            <a:off x="681505" y="6069234"/>
            <a:ext cx="5867400" cy="307777"/>
          </a:xfrm>
          <a:prstGeom prst="rect">
            <a:avLst/>
          </a:prstGeom>
          <a:noFill/>
        </p:spPr>
        <p:txBody>
          <a:bodyPr wrap="square" rtlCol="0">
            <a:spAutoFit/>
          </a:bodyPr>
          <a:lstStyle/>
          <a:p>
            <a:r>
              <a:rPr lang="en-US" sz="1400" dirty="0">
                <a:solidFill>
                  <a:schemeClr val="tx2"/>
                </a:solidFill>
              </a:rPr>
              <a:t>Note: The funded ratio uses the actuarial value of assets.</a:t>
            </a:r>
          </a:p>
        </p:txBody>
      </p:sp>
      <p:sp>
        <p:nvSpPr>
          <p:cNvPr id="5" name="Slide Number Placeholder 3">
            <a:extLst>
              <a:ext uri="{FF2B5EF4-FFF2-40B4-BE49-F238E27FC236}">
                <a16:creationId xmlns:a16="http://schemas.microsoft.com/office/drawing/2014/main" id="{EB0F6504-CB00-6720-1DD4-696DBF957DCE}"/>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9</a:t>
            </a:fld>
            <a:endParaRPr lang="en-US" dirty="0">
              <a:solidFill>
                <a:srgbClr val="000000"/>
              </a:solidFill>
            </a:endParaRPr>
          </a:p>
        </p:txBody>
      </p:sp>
    </p:spTree>
    <p:extLst>
      <p:ext uri="{BB962C8B-B14F-4D97-AF65-F5344CB8AC3E}">
        <p14:creationId xmlns:p14="http://schemas.microsoft.com/office/powerpoint/2010/main" val="3672224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Impact of 2023–2025 Legislative Changes</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grpSp>
        <p:nvGrpSpPr>
          <p:cNvPr id="13" name="Group 12" descr="Line chart displaying Early Retirement Factors with 30 years of service. On the y axis are the percents of unreduced benefit from 0% to 100%. On the x axis are ages of retirement from 55 to 66. There are four lines on the line chart. Line 1 is Unreduced benefit. Line 2 is 62-and-30 with NRA 66. Line 3 is 62-and-30 with NRA 65. Line 4 is 60-and-30 with augmented 5% factors. ">
            <a:extLst>
              <a:ext uri="{FF2B5EF4-FFF2-40B4-BE49-F238E27FC236}">
                <a16:creationId xmlns:a16="http://schemas.microsoft.com/office/drawing/2014/main" id="{916CE504-0DF4-E554-EC05-0A18C84F6E61}"/>
              </a:ext>
            </a:extLst>
          </p:cNvPr>
          <p:cNvGrpSpPr/>
          <p:nvPr/>
        </p:nvGrpSpPr>
        <p:grpSpPr>
          <a:xfrm>
            <a:off x="1042368" y="818454"/>
            <a:ext cx="7059262" cy="4848398"/>
            <a:chOff x="1042368" y="818454"/>
            <a:chExt cx="7059262" cy="4848398"/>
          </a:xfrm>
        </p:grpSpPr>
        <p:graphicFrame>
          <p:nvGraphicFramePr>
            <p:cNvPr id="6" name="Chart 5">
              <a:extLst>
                <a:ext uri="{FF2B5EF4-FFF2-40B4-BE49-F238E27FC236}">
                  <a16:creationId xmlns:a16="http://schemas.microsoft.com/office/drawing/2014/main" id="{044AC91D-AAC7-FEBD-5503-8E7499B8F8C1}"/>
                </a:ext>
              </a:extLst>
            </p:cNvPr>
            <p:cNvGraphicFramePr/>
            <p:nvPr>
              <p:extLst>
                <p:ext uri="{D42A27DB-BD31-4B8C-83A1-F6EECF244321}">
                  <p14:modId xmlns:p14="http://schemas.microsoft.com/office/powerpoint/2010/main" val="3458557544"/>
                </p:ext>
              </p:extLst>
            </p:nvPr>
          </p:nvGraphicFramePr>
          <p:xfrm>
            <a:off x="1042368" y="818454"/>
            <a:ext cx="7059262" cy="4848398"/>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7834CD61-8FA0-8DB0-85D1-E715778854BC}"/>
                </a:ext>
              </a:extLst>
            </p:cNvPr>
            <p:cNvCxnSpPr/>
            <p:nvPr/>
          </p:nvCxnSpPr>
          <p:spPr>
            <a:xfrm>
              <a:off x="4961766" y="3012925"/>
              <a:ext cx="0" cy="12700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7" name="TextBox 6">
            <a:extLst>
              <a:ext uri="{FF2B5EF4-FFF2-40B4-BE49-F238E27FC236}">
                <a16:creationId xmlns:a16="http://schemas.microsoft.com/office/drawing/2014/main" id="{631AE98F-2444-AE9A-6E06-C544F18029F5}"/>
              </a:ext>
            </a:extLst>
          </p:cNvPr>
          <p:cNvSpPr txBox="1"/>
          <p:nvPr/>
        </p:nvSpPr>
        <p:spPr>
          <a:xfrm>
            <a:off x="451758" y="4378441"/>
            <a:ext cx="1423478" cy="261610"/>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Age at Retirement:</a:t>
            </a:r>
          </a:p>
        </p:txBody>
      </p:sp>
      <p:sp>
        <p:nvSpPr>
          <p:cNvPr id="8" name="TextBox 7">
            <a:extLst>
              <a:ext uri="{FF2B5EF4-FFF2-40B4-BE49-F238E27FC236}">
                <a16:creationId xmlns:a16="http://schemas.microsoft.com/office/drawing/2014/main" id="{D8EBA4C3-5B87-F042-09E3-0F9532209E31}"/>
              </a:ext>
            </a:extLst>
          </p:cNvPr>
          <p:cNvSpPr txBox="1"/>
          <p:nvPr/>
        </p:nvSpPr>
        <p:spPr>
          <a:xfrm>
            <a:off x="843639" y="1665514"/>
            <a:ext cx="369332" cy="2211045"/>
          </a:xfrm>
          <a:prstGeom prst="rect">
            <a:avLst/>
          </a:prstGeom>
          <a:noFill/>
        </p:spPr>
        <p:txBody>
          <a:bodyPr vert="vert270" wrap="square" rtlCol="0">
            <a:spAutoFit/>
          </a:bodyPr>
          <a:lstStyle/>
          <a:p>
            <a:r>
              <a:rPr lang="en-US" sz="1200" dirty="0">
                <a:latin typeface="Arial" panose="020B0604020202020204" pitchFamily="34" charset="0"/>
                <a:cs typeface="Arial" panose="020B0604020202020204" pitchFamily="34" charset="0"/>
              </a:rPr>
              <a:t>% of Unreduced Benefit</a:t>
            </a:r>
          </a:p>
        </p:txBody>
      </p:sp>
      <p:graphicFrame>
        <p:nvGraphicFramePr>
          <p:cNvPr id="10" name="Table 9">
            <a:extLst>
              <a:ext uri="{FF2B5EF4-FFF2-40B4-BE49-F238E27FC236}">
                <a16:creationId xmlns:a16="http://schemas.microsoft.com/office/drawing/2014/main" id="{D7BB8713-7339-F187-9ABE-8516D90233F1}"/>
              </a:ext>
            </a:extLst>
          </p:cNvPr>
          <p:cNvGraphicFramePr>
            <a:graphicFrameLocks noGrp="1"/>
          </p:cNvGraphicFramePr>
          <p:nvPr>
            <p:extLst>
              <p:ext uri="{D42A27DB-BD31-4B8C-83A1-F6EECF244321}">
                <p14:modId xmlns:p14="http://schemas.microsoft.com/office/powerpoint/2010/main" val="3914171819"/>
              </p:ext>
            </p:extLst>
          </p:nvPr>
        </p:nvGraphicFramePr>
        <p:xfrm>
          <a:off x="533400" y="5058232"/>
          <a:ext cx="5992362" cy="1036320"/>
        </p:xfrm>
        <a:graphic>
          <a:graphicData uri="http://schemas.openxmlformats.org/drawingml/2006/table">
            <a:tbl>
              <a:tblPr firstRow="1" bandRow="1"/>
              <a:tblGrid>
                <a:gridCol w="1280160">
                  <a:extLst>
                    <a:ext uri="{9D8B030D-6E8A-4147-A177-3AD203B41FA5}">
                      <a16:colId xmlns:a16="http://schemas.microsoft.com/office/drawing/2014/main" val="1649108550"/>
                    </a:ext>
                  </a:extLst>
                </a:gridCol>
                <a:gridCol w="785367">
                  <a:extLst>
                    <a:ext uri="{9D8B030D-6E8A-4147-A177-3AD203B41FA5}">
                      <a16:colId xmlns:a16="http://schemas.microsoft.com/office/drawing/2014/main" val="1079553701"/>
                    </a:ext>
                  </a:extLst>
                </a:gridCol>
                <a:gridCol w="785367">
                  <a:extLst>
                    <a:ext uri="{9D8B030D-6E8A-4147-A177-3AD203B41FA5}">
                      <a16:colId xmlns:a16="http://schemas.microsoft.com/office/drawing/2014/main" val="1764200574"/>
                    </a:ext>
                  </a:extLst>
                </a:gridCol>
                <a:gridCol w="785367">
                  <a:extLst>
                    <a:ext uri="{9D8B030D-6E8A-4147-A177-3AD203B41FA5}">
                      <a16:colId xmlns:a16="http://schemas.microsoft.com/office/drawing/2014/main" val="4241824783"/>
                    </a:ext>
                  </a:extLst>
                </a:gridCol>
                <a:gridCol w="785367">
                  <a:extLst>
                    <a:ext uri="{9D8B030D-6E8A-4147-A177-3AD203B41FA5}">
                      <a16:colId xmlns:a16="http://schemas.microsoft.com/office/drawing/2014/main" val="3656217570"/>
                    </a:ext>
                  </a:extLst>
                </a:gridCol>
                <a:gridCol w="785367">
                  <a:extLst>
                    <a:ext uri="{9D8B030D-6E8A-4147-A177-3AD203B41FA5}">
                      <a16:colId xmlns:a16="http://schemas.microsoft.com/office/drawing/2014/main" val="2509137187"/>
                    </a:ext>
                  </a:extLst>
                </a:gridCol>
                <a:gridCol w="785367">
                  <a:extLst>
                    <a:ext uri="{9D8B030D-6E8A-4147-A177-3AD203B41FA5}">
                      <a16:colId xmlns:a16="http://schemas.microsoft.com/office/drawing/2014/main" val="1449529688"/>
                    </a:ext>
                  </a:extLst>
                </a:gridCol>
              </a:tblGrid>
              <a:tr h="194972">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400" dirty="0">
                          <a:solidFill>
                            <a:schemeClr val="bg1"/>
                          </a:solidFill>
                          <a:latin typeface="Arial" panose="020B0604020202020204" pitchFamily="34" charset="0"/>
                          <a:cs typeface="Arial" panose="020B0604020202020204" pitchFamily="34" charset="0"/>
                        </a:rPr>
                        <a:t>Age at Retirement: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dirty="0">
                          <a:solidFill>
                            <a:schemeClr val="bg1"/>
                          </a:solidFill>
                          <a:latin typeface="Arial" panose="020B0604020202020204" pitchFamily="34" charset="0"/>
                          <a:cs typeface="Arial" panose="020B0604020202020204" pitchFamily="34" charset="0"/>
                        </a:rPr>
                        <a:t>65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208854581"/>
                  </a:ext>
                </a:extLst>
              </a:tr>
              <a:tr h="370840">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400" b="1" dirty="0">
                          <a:solidFill>
                            <a:schemeClr val="tx1"/>
                          </a:solidFill>
                          <a:latin typeface="Arial" panose="020B0604020202020204" pitchFamily="34" charset="0"/>
                          <a:cs typeface="Arial" panose="020B0604020202020204" pitchFamily="34" charset="0"/>
                        </a:rPr>
                        <a:t>Factor Change: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28.95%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25.04%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7.38%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5.88%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4.55%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3.20%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extLst>
                  <a:ext uri="{0D108BD9-81ED-4DB2-BD59-A6C34878D82A}">
                    <a16:rowId xmlns:a16="http://schemas.microsoft.com/office/drawing/2014/main" val="1275705772"/>
                  </a:ext>
                </a:extLst>
              </a:tr>
            </a:tbl>
          </a:graphicData>
        </a:graphic>
      </p:graphicFrame>
      <p:sp>
        <p:nvSpPr>
          <p:cNvPr id="5" name="Slide Number Placeholder 3">
            <a:extLst>
              <a:ext uri="{FF2B5EF4-FFF2-40B4-BE49-F238E27FC236}">
                <a16:creationId xmlns:a16="http://schemas.microsoft.com/office/drawing/2014/main" id="{30D57ED7-2CD7-7964-9EA8-9429405F556C}"/>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10</a:t>
            </a:fld>
            <a:endParaRPr lang="en-US" dirty="0">
              <a:solidFill>
                <a:srgbClr val="000000"/>
              </a:solidFill>
            </a:endParaRPr>
          </a:p>
        </p:txBody>
      </p:sp>
    </p:spTree>
    <p:extLst>
      <p:ext uri="{BB962C8B-B14F-4D97-AF65-F5344CB8AC3E}">
        <p14:creationId xmlns:p14="http://schemas.microsoft.com/office/powerpoint/2010/main" val="357877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descr="Bar graph displaying the Starting Benefit Comparison by age. The data for the bar graph is listed in the following table. ">
            <a:extLst>
              <a:ext uri="{FF2B5EF4-FFF2-40B4-BE49-F238E27FC236}">
                <a16:creationId xmlns:a16="http://schemas.microsoft.com/office/drawing/2014/main" id="{4BF94538-2BCD-1722-D1D1-7746976654DA}"/>
              </a:ext>
            </a:extLst>
          </p:cNvPr>
          <p:cNvGraphicFramePr/>
          <p:nvPr>
            <p:extLst>
              <p:ext uri="{D42A27DB-BD31-4B8C-83A1-F6EECF244321}">
                <p14:modId xmlns:p14="http://schemas.microsoft.com/office/powerpoint/2010/main" val="4051885608"/>
              </p:ext>
            </p:extLst>
          </p:nvPr>
        </p:nvGraphicFramePr>
        <p:xfrm>
          <a:off x="533400" y="1119415"/>
          <a:ext cx="8469086" cy="3648528"/>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9A3212B2-093B-F230-412B-4CF40DC26906}"/>
              </a:ext>
              <a:ext uri="{C183D7F6-B498-43B3-948B-1728B52AA6E4}">
                <adec:decorative xmlns:adec="http://schemas.microsoft.com/office/drawing/2017/decorative" val="1"/>
              </a:ext>
            </a:extLst>
          </p:cNvPr>
          <p:cNvSpPr/>
          <p:nvPr/>
        </p:nvSpPr>
        <p:spPr>
          <a:xfrm>
            <a:off x="6716486" y="5769429"/>
            <a:ext cx="2128157"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Impact of 2025 Benefit Change</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4BB7564-92F3-BF6B-7A08-DAC711CE62E3}"/>
              </a:ext>
            </a:extLst>
          </p:cNvPr>
          <p:cNvSpPr txBox="1"/>
          <p:nvPr/>
        </p:nvSpPr>
        <p:spPr>
          <a:xfrm>
            <a:off x="6033714" y="3111679"/>
            <a:ext cx="2625872" cy="1277273"/>
          </a:xfrm>
          <a:prstGeom prst="rect">
            <a:avLst/>
          </a:prstGeom>
          <a:noFill/>
        </p:spPr>
        <p:txBody>
          <a:bodyPr wrap="square" rtlCol="0">
            <a:spAutoFit/>
          </a:bodyPr>
          <a:lstStyle/>
          <a:p>
            <a:r>
              <a:rPr lang="en-US" sz="1100" dirty="0">
                <a:solidFill>
                  <a:srgbClr val="000000"/>
                </a:solidFill>
                <a:cs typeface="Arial" panose="020B0604020202020204" pitchFamily="34" charset="0"/>
              </a:rPr>
              <a:t>Calculations assume a No Refund benefit for a person with a $75,000 high-five average salary, 10 years of service at a 1.7% multiplier, and 20 years of service at 1.9%. </a:t>
            </a:r>
          </a:p>
          <a:p>
            <a:endParaRPr lang="en-US" sz="1100" dirty="0">
              <a:solidFill>
                <a:srgbClr val="000000"/>
              </a:solidFill>
              <a:cs typeface="Arial" panose="020B0604020202020204" pitchFamily="34" charset="0"/>
            </a:endParaRPr>
          </a:p>
          <a:p>
            <a:r>
              <a:rPr lang="en-US" sz="1100" dirty="0">
                <a:solidFill>
                  <a:srgbClr val="000000"/>
                </a:solidFill>
                <a:cs typeface="Arial" panose="020B0604020202020204" pitchFamily="34" charset="0"/>
              </a:rPr>
              <a:t>*NRA = Normal Retirement Age</a:t>
            </a:r>
          </a:p>
        </p:txBody>
      </p:sp>
      <p:graphicFrame>
        <p:nvGraphicFramePr>
          <p:cNvPr id="8" name="Table 7">
            <a:extLst>
              <a:ext uri="{FF2B5EF4-FFF2-40B4-BE49-F238E27FC236}">
                <a16:creationId xmlns:a16="http://schemas.microsoft.com/office/drawing/2014/main" id="{AA352EF4-B49C-F6FC-C1BA-CA3B083EF503}"/>
              </a:ext>
            </a:extLst>
          </p:cNvPr>
          <p:cNvGraphicFramePr>
            <a:graphicFrameLocks noGrp="1"/>
          </p:cNvGraphicFramePr>
          <p:nvPr>
            <p:extLst>
              <p:ext uri="{D42A27DB-BD31-4B8C-83A1-F6EECF244321}">
                <p14:modId xmlns:p14="http://schemas.microsoft.com/office/powerpoint/2010/main" val="4216986362"/>
              </p:ext>
            </p:extLst>
          </p:nvPr>
        </p:nvGraphicFramePr>
        <p:xfrm>
          <a:off x="533400" y="4869543"/>
          <a:ext cx="8046720" cy="156972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862913987"/>
                    </a:ext>
                  </a:extLst>
                </a:gridCol>
                <a:gridCol w="1005840">
                  <a:extLst>
                    <a:ext uri="{9D8B030D-6E8A-4147-A177-3AD203B41FA5}">
                      <a16:colId xmlns:a16="http://schemas.microsoft.com/office/drawing/2014/main" val="2748302169"/>
                    </a:ext>
                  </a:extLst>
                </a:gridCol>
                <a:gridCol w="1005840">
                  <a:extLst>
                    <a:ext uri="{9D8B030D-6E8A-4147-A177-3AD203B41FA5}">
                      <a16:colId xmlns:a16="http://schemas.microsoft.com/office/drawing/2014/main" val="493227762"/>
                    </a:ext>
                  </a:extLst>
                </a:gridCol>
                <a:gridCol w="1005840">
                  <a:extLst>
                    <a:ext uri="{9D8B030D-6E8A-4147-A177-3AD203B41FA5}">
                      <a16:colId xmlns:a16="http://schemas.microsoft.com/office/drawing/2014/main" val="2357134489"/>
                    </a:ext>
                  </a:extLst>
                </a:gridCol>
                <a:gridCol w="1005840">
                  <a:extLst>
                    <a:ext uri="{9D8B030D-6E8A-4147-A177-3AD203B41FA5}">
                      <a16:colId xmlns:a16="http://schemas.microsoft.com/office/drawing/2014/main" val="2340113925"/>
                    </a:ext>
                  </a:extLst>
                </a:gridCol>
                <a:gridCol w="1005840">
                  <a:extLst>
                    <a:ext uri="{9D8B030D-6E8A-4147-A177-3AD203B41FA5}">
                      <a16:colId xmlns:a16="http://schemas.microsoft.com/office/drawing/2014/main" val="3900348837"/>
                    </a:ext>
                  </a:extLst>
                </a:gridCol>
                <a:gridCol w="1005840">
                  <a:extLst>
                    <a:ext uri="{9D8B030D-6E8A-4147-A177-3AD203B41FA5}">
                      <a16:colId xmlns:a16="http://schemas.microsoft.com/office/drawing/2014/main" val="3966494927"/>
                    </a:ext>
                  </a:extLst>
                </a:gridCol>
              </a:tblGrid>
              <a:tr h="370840">
                <a:tc>
                  <a:txBody>
                    <a:bodyPr/>
                    <a:lstStyle/>
                    <a:p>
                      <a:r>
                        <a:rPr lang="en-US" sz="1400" dirty="0"/>
                        <a:t>Age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61</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63</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400" dirty="0"/>
                        <a:t>65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8780706"/>
                  </a:ext>
                </a:extLst>
              </a:tr>
              <a:tr h="370840">
                <a:tc>
                  <a:txBody>
                    <a:bodyPr/>
                    <a:lstStyle/>
                    <a:p>
                      <a:r>
                        <a:rPr lang="en-US" sz="1200" b="1" dirty="0"/>
                        <a:t>62-and-30 with NRA 66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$1,993.75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$2,234.38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$2,939.06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$3,080.00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$3,207.19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$3,327.50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extLst>
                  <a:ext uri="{0D108BD9-81ED-4DB2-BD59-A6C34878D82A}">
                    <a16:rowId xmlns:a16="http://schemas.microsoft.com/office/drawing/2014/main" val="15258285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1" dirty="0"/>
                        <a:t>62-and-30 with NRA 65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$2,234.38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$2,475.00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$3,080.14</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$3,209.22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$3,328.19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tc>
                  <a:txBody>
                    <a:bodyPr/>
                    <a:lstStyle/>
                    <a:p>
                      <a:pPr algn="ctr"/>
                      <a:r>
                        <a:rPr lang="en-US" sz="1200" dirty="0"/>
                        <a:t>$3,437.50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6D2C4">
                        <a:alpha val="69804"/>
                      </a:srgbClr>
                    </a:solidFill>
                  </a:tcPr>
                </a:tc>
                <a:extLst>
                  <a:ext uri="{0D108BD9-81ED-4DB2-BD59-A6C34878D82A}">
                    <a16:rowId xmlns:a16="http://schemas.microsoft.com/office/drawing/2014/main" val="1488427398"/>
                  </a:ext>
                </a:extLst>
              </a:tr>
              <a:tr h="370840">
                <a:tc>
                  <a:txBody>
                    <a:bodyPr/>
                    <a:lstStyle/>
                    <a:p>
                      <a:r>
                        <a:rPr lang="en-US" sz="1200" b="1" dirty="0"/>
                        <a:t>60-and-30 with Augmented 5% Factors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$2,988.77</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$3,095.16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$3,192.82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$3,282.16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$3,363.59</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tc>
                  <a:txBody>
                    <a:bodyPr/>
                    <a:lstStyle/>
                    <a:p>
                      <a:pPr algn="ctr"/>
                      <a:r>
                        <a:rPr lang="en-US" sz="1200" dirty="0"/>
                        <a:t>$3,437.50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E4DC"/>
                    </a:solidFill>
                  </a:tcPr>
                </a:tc>
                <a:extLst>
                  <a:ext uri="{0D108BD9-81ED-4DB2-BD59-A6C34878D82A}">
                    <a16:rowId xmlns:a16="http://schemas.microsoft.com/office/drawing/2014/main" val="1236406873"/>
                  </a:ext>
                </a:extLst>
              </a:tr>
            </a:tbl>
          </a:graphicData>
        </a:graphic>
      </p:graphicFrame>
      <p:sp>
        <p:nvSpPr>
          <p:cNvPr id="5" name="Slide Number Placeholder 3">
            <a:extLst>
              <a:ext uri="{FF2B5EF4-FFF2-40B4-BE49-F238E27FC236}">
                <a16:creationId xmlns:a16="http://schemas.microsoft.com/office/drawing/2014/main" id="{015937D4-2EFE-5E4E-D293-562466DEC8F4}"/>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11</a:t>
            </a:fld>
            <a:endParaRPr lang="en-US" dirty="0">
              <a:solidFill>
                <a:srgbClr val="000000"/>
              </a:solidFill>
            </a:endParaRPr>
          </a:p>
        </p:txBody>
      </p:sp>
    </p:spTree>
    <p:extLst>
      <p:ext uri="{BB962C8B-B14F-4D97-AF65-F5344CB8AC3E}">
        <p14:creationId xmlns:p14="http://schemas.microsoft.com/office/powerpoint/2010/main" val="869847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FD65EB4-2F74-7987-313C-178EA9F5C899}"/>
              </a:ext>
              <a:ext uri="{C183D7F6-B498-43B3-948B-1728B52AA6E4}">
                <adec:decorative xmlns:adec="http://schemas.microsoft.com/office/drawing/2017/decorative" val="1"/>
              </a:ext>
            </a:extLst>
          </p:cNvPr>
          <p:cNvSpPr/>
          <p:nvPr/>
        </p:nvSpPr>
        <p:spPr>
          <a:xfrm>
            <a:off x="6716486" y="5769429"/>
            <a:ext cx="2128157"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Postretirement increase</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graphicFrame>
        <p:nvGraphicFramePr>
          <p:cNvPr id="17" name="Chart 16" descr="Line chart that shows TRA postretirement adjustments from 2017 to 2026. The actual adjustment percentage for each year is listed in the following table. ">
            <a:extLst>
              <a:ext uri="{FF2B5EF4-FFF2-40B4-BE49-F238E27FC236}">
                <a16:creationId xmlns:a16="http://schemas.microsoft.com/office/drawing/2014/main" id="{51DEF287-556C-1682-F21B-2261429787F5}"/>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797859786"/>
              </p:ext>
            </p:extLst>
          </p:nvPr>
        </p:nvGraphicFramePr>
        <p:xfrm>
          <a:off x="533400" y="1191984"/>
          <a:ext cx="6199414" cy="3875316"/>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855E802D-6061-393B-30E4-2D40436F532B}"/>
              </a:ext>
            </a:extLst>
          </p:cNvPr>
          <p:cNvSpPr txBox="1"/>
          <p:nvPr/>
        </p:nvSpPr>
        <p:spPr>
          <a:xfrm>
            <a:off x="6691116" y="1859340"/>
            <a:ext cx="2055556" cy="1384995"/>
          </a:xfrm>
          <a:prstGeom prst="rect">
            <a:avLst/>
          </a:prstGeom>
          <a:noFill/>
          <a:ln>
            <a:noFill/>
          </a:ln>
        </p:spPr>
        <p:txBody>
          <a:bodyPr wrap="square" rtlCol="0">
            <a:spAutoFit/>
          </a:bodyPr>
          <a:lstStyle/>
          <a:p>
            <a:r>
              <a:rPr lang="en-US" sz="1400" dirty="0">
                <a:latin typeface="Arial" panose="020B0604020202020204" pitchFamily="34" charset="0"/>
                <a:cs typeface="Arial" panose="020B0604020202020204" pitchFamily="34" charset="0"/>
              </a:rPr>
              <a:t>2027 postretirement adjustment:*  </a:t>
            </a:r>
          </a:p>
          <a:p>
            <a:r>
              <a:rPr lang="en-US" sz="2400" b="1" dirty="0">
                <a:solidFill>
                  <a:schemeClr val="accent2"/>
                </a:solidFill>
                <a:latin typeface="Arial" panose="020B0604020202020204" pitchFamily="34" charset="0"/>
                <a:cs typeface="Arial" panose="020B0604020202020204" pitchFamily="34" charset="0"/>
              </a:rPr>
              <a:t>1.4%</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*for eligible individuals</a:t>
            </a:r>
            <a:endParaRPr lang="en-US" sz="12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4BB7564-92F3-BF6B-7A08-DAC711CE62E3}"/>
              </a:ext>
            </a:extLst>
          </p:cNvPr>
          <p:cNvSpPr txBox="1"/>
          <p:nvPr/>
        </p:nvSpPr>
        <p:spPr>
          <a:xfrm>
            <a:off x="6719512" y="3320856"/>
            <a:ext cx="2282971" cy="1169551"/>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TRA’s postretirement increases are scheduled to increase by 0.1% through 2028 and then remain at 1.5%.  </a:t>
            </a:r>
          </a:p>
        </p:txBody>
      </p:sp>
      <p:graphicFrame>
        <p:nvGraphicFramePr>
          <p:cNvPr id="18" name="Table 17">
            <a:extLst>
              <a:ext uri="{FF2B5EF4-FFF2-40B4-BE49-F238E27FC236}">
                <a16:creationId xmlns:a16="http://schemas.microsoft.com/office/drawing/2014/main" id="{0DBB6437-F3A2-AC13-C6AC-B53CD795A24D}"/>
              </a:ext>
            </a:extLst>
          </p:cNvPr>
          <p:cNvGraphicFramePr>
            <a:graphicFrameLocks noGrp="1"/>
          </p:cNvGraphicFramePr>
          <p:nvPr>
            <p:extLst>
              <p:ext uri="{D42A27DB-BD31-4B8C-83A1-F6EECF244321}">
                <p14:modId xmlns:p14="http://schemas.microsoft.com/office/powerpoint/2010/main" val="2647930792"/>
              </p:ext>
            </p:extLst>
          </p:nvPr>
        </p:nvGraphicFramePr>
        <p:xfrm>
          <a:off x="533399" y="5373918"/>
          <a:ext cx="7406645" cy="675640"/>
        </p:xfrm>
        <a:graphic>
          <a:graphicData uri="http://schemas.openxmlformats.org/drawingml/2006/table">
            <a:tbl>
              <a:tblPr firstRow="1" bandRow="1"/>
              <a:tblGrid>
                <a:gridCol w="1514995">
                  <a:extLst>
                    <a:ext uri="{9D8B030D-6E8A-4147-A177-3AD203B41FA5}">
                      <a16:colId xmlns:a16="http://schemas.microsoft.com/office/drawing/2014/main" val="1649108550"/>
                    </a:ext>
                  </a:extLst>
                </a:gridCol>
                <a:gridCol w="589165">
                  <a:extLst>
                    <a:ext uri="{9D8B030D-6E8A-4147-A177-3AD203B41FA5}">
                      <a16:colId xmlns:a16="http://schemas.microsoft.com/office/drawing/2014/main" val="1764200574"/>
                    </a:ext>
                  </a:extLst>
                </a:gridCol>
                <a:gridCol w="589165">
                  <a:extLst>
                    <a:ext uri="{9D8B030D-6E8A-4147-A177-3AD203B41FA5}">
                      <a16:colId xmlns:a16="http://schemas.microsoft.com/office/drawing/2014/main" val="4241824783"/>
                    </a:ext>
                  </a:extLst>
                </a:gridCol>
                <a:gridCol w="589165">
                  <a:extLst>
                    <a:ext uri="{9D8B030D-6E8A-4147-A177-3AD203B41FA5}">
                      <a16:colId xmlns:a16="http://schemas.microsoft.com/office/drawing/2014/main" val="3656217570"/>
                    </a:ext>
                  </a:extLst>
                </a:gridCol>
                <a:gridCol w="589165">
                  <a:extLst>
                    <a:ext uri="{9D8B030D-6E8A-4147-A177-3AD203B41FA5}">
                      <a16:colId xmlns:a16="http://schemas.microsoft.com/office/drawing/2014/main" val="2509137187"/>
                    </a:ext>
                  </a:extLst>
                </a:gridCol>
                <a:gridCol w="589165">
                  <a:extLst>
                    <a:ext uri="{9D8B030D-6E8A-4147-A177-3AD203B41FA5}">
                      <a16:colId xmlns:a16="http://schemas.microsoft.com/office/drawing/2014/main" val="1449529688"/>
                    </a:ext>
                  </a:extLst>
                </a:gridCol>
                <a:gridCol w="589165">
                  <a:extLst>
                    <a:ext uri="{9D8B030D-6E8A-4147-A177-3AD203B41FA5}">
                      <a16:colId xmlns:a16="http://schemas.microsoft.com/office/drawing/2014/main" val="3085781691"/>
                    </a:ext>
                  </a:extLst>
                </a:gridCol>
                <a:gridCol w="589165">
                  <a:extLst>
                    <a:ext uri="{9D8B030D-6E8A-4147-A177-3AD203B41FA5}">
                      <a16:colId xmlns:a16="http://schemas.microsoft.com/office/drawing/2014/main" val="400027745"/>
                    </a:ext>
                  </a:extLst>
                </a:gridCol>
                <a:gridCol w="589165">
                  <a:extLst>
                    <a:ext uri="{9D8B030D-6E8A-4147-A177-3AD203B41FA5}">
                      <a16:colId xmlns:a16="http://schemas.microsoft.com/office/drawing/2014/main" val="3001882672"/>
                    </a:ext>
                  </a:extLst>
                </a:gridCol>
                <a:gridCol w="589165">
                  <a:extLst>
                    <a:ext uri="{9D8B030D-6E8A-4147-A177-3AD203B41FA5}">
                      <a16:colId xmlns:a16="http://schemas.microsoft.com/office/drawing/2014/main" val="2259294707"/>
                    </a:ext>
                  </a:extLst>
                </a:gridCol>
                <a:gridCol w="589165">
                  <a:extLst>
                    <a:ext uri="{9D8B030D-6E8A-4147-A177-3AD203B41FA5}">
                      <a16:colId xmlns:a16="http://schemas.microsoft.com/office/drawing/2014/main" val="1386767178"/>
                    </a:ext>
                  </a:extLst>
                </a:gridCol>
              </a:tblGrid>
              <a:tr h="194972">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r>
                        <a:rPr lang="en-US" sz="1400" b="1" dirty="0">
                          <a:solidFill>
                            <a:schemeClr val="bg1"/>
                          </a:solidFill>
                          <a:latin typeface="Arial" panose="020B0604020202020204" pitchFamily="34" charset="0"/>
                          <a:cs typeface="Arial" panose="020B0604020202020204" pitchFamily="34" charset="0"/>
                        </a:rPr>
                        <a:t>Year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b="1" dirty="0">
                          <a:solidFill>
                            <a:schemeClr val="bg1"/>
                          </a:solidFill>
                          <a:latin typeface="Arial" panose="020B0604020202020204" pitchFamily="34" charset="0"/>
                          <a:cs typeface="Arial" panose="020B0604020202020204" pitchFamily="34" charset="0"/>
                        </a:rPr>
                        <a:t>2018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b="1" dirty="0">
                          <a:solidFill>
                            <a:schemeClr val="bg1"/>
                          </a:solidFill>
                          <a:latin typeface="Arial" panose="020B0604020202020204" pitchFamily="34" charset="0"/>
                          <a:cs typeface="Arial" panose="020B0604020202020204" pitchFamily="34" charset="0"/>
                        </a:rPr>
                        <a:t>2019</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b="1" dirty="0">
                          <a:solidFill>
                            <a:schemeClr val="bg1"/>
                          </a:solidFill>
                          <a:latin typeface="Arial" panose="020B0604020202020204" pitchFamily="34" charset="0"/>
                          <a:cs typeface="Arial" panose="020B0604020202020204" pitchFamily="34" charset="0"/>
                        </a:rPr>
                        <a:t>2020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b="1" dirty="0">
                          <a:solidFill>
                            <a:schemeClr val="bg1"/>
                          </a:solidFill>
                          <a:latin typeface="Arial" panose="020B0604020202020204" pitchFamily="34" charset="0"/>
                          <a:cs typeface="Arial" panose="020B0604020202020204" pitchFamily="34" charset="0"/>
                        </a:rPr>
                        <a:t>2021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400" b="1" dirty="0">
                          <a:solidFill>
                            <a:schemeClr val="bg1"/>
                          </a:solidFill>
                          <a:latin typeface="Arial" panose="020B0604020202020204" pitchFamily="34" charset="0"/>
                          <a:cs typeface="Arial" panose="020B0604020202020204" pitchFamily="34" charset="0"/>
                        </a:rPr>
                        <a:t>2022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1"/>
                          </a:solidFill>
                          <a:latin typeface="Arial" panose="020B0604020202020204" pitchFamily="34" charset="0"/>
                          <a:cs typeface="Arial" panose="020B0604020202020204" pitchFamily="34" charset="0"/>
                        </a:rPr>
                        <a:t>2023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1"/>
                          </a:solidFill>
                          <a:latin typeface="Arial" panose="020B0604020202020204" pitchFamily="34" charset="0"/>
                          <a:cs typeface="Arial" panose="020B0604020202020204" pitchFamily="34" charset="0"/>
                        </a:rPr>
                        <a:t>2024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1"/>
                          </a:solidFill>
                          <a:latin typeface="Arial" panose="020B0604020202020204" pitchFamily="34" charset="0"/>
                          <a:cs typeface="Arial" panose="020B0604020202020204" pitchFamily="34" charset="0"/>
                        </a:rPr>
                        <a:t>2025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1"/>
                          </a:solidFill>
                          <a:latin typeface="Arial" panose="020B0604020202020204" pitchFamily="34" charset="0"/>
                          <a:cs typeface="Arial" panose="020B0604020202020204" pitchFamily="34" charset="0"/>
                        </a:rPr>
                        <a:t>2026</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b="1" dirty="0">
                          <a:solidFill>
                            <a:schemeClr val="bg1"/>
                          </a:solidFill>
                          <a:latin typeface="Arial" panose="020B0604020202020204" pitchFamily="34" charset="0"/>
                          <a:cs typeface="Arial" panose="020B0604020202020204" pitchFamily="34" charset="0"/>
                        </a:rPr>
                        <a:t>2027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208854581"/>
                  </a:ext>
                </a:extLst>
              </a:tr>
              <a:tr h="370840">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r>
                        <a:rPr lang="en-US" sz="1400" b="1" dirty="0">
                          <a:solidFill>
                            <a:schemeClr val="tx1"/>
                          </a:solidFill>
                          <a:latin typeface="Arial" panose="020B0604020202020204" pitchFamily="34" charset="0"/>
                          <a:cs typeface="Arial" panose="020B0604020202020204" pitchFamily="34" charset="0"/>
                        </a:rPr>
                        <a:t>Adjustment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2.0%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dirty="0">
                          <a:solidFill>
                            <a:schemeClr val="tx1"/>
                          </a:solidFill>
                          <a:latin typeface="Arial" panose="020B0604020202020204" pitchFamily="34" charset="0"/>
                          <a:cs typeface="Arial" panose="020B0604020202020204" pitchFamily="3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1.0%</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2.5%</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1.2%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1.3%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tc>
                  <a:txBody>
                    <a:bodyPr/>
                    <a:lstStyle/>
                    <a:p>
                      <a:pPr algn="ctr"/>
                      <a:r>
                        <a:rPr lang="en-US" sz="1400" dirty="0">
                          <a:solidFill>
                            <a:schemeClr val="tx1"/>
                          </a:solidFill>
                          <a:latin typeface="Arial" panose="020B0604020202020204" pitchFamily="34" charset="0"/>
                          <a:cs typeface="Arial" panose="020B0604020202020204" pitchFamily="34" charset="0"/>
                        </a:rPr>
                        <a:t>1.4%</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E4DC"/>
                    </a:solidFill>
                  </a:tcPr>
                </a:tc>
                <a:extLst>
                  <a:ext uri="{0D108BD9-81ED-4DB2-BD59-A6C34878D82A}">
                    <a16:rowId xmlns:a16="http://schemas.microsoft.com/office/drawing/2014/main" val="1275705772"/>
                  </a:ext>
                </a:extLst>
              </a:tr>
            </a:tbl>
          </a:graphicData>
        </a:graphic>
      </p:graphicFrame>
      <p:sp>
        <p:nvSpPr>
          <p:cNvPr id="5" name="Slide Number Placeholder 3">
            <a:extLst>
              <a:ext uri="{FF2B5EF4-FFF2-40B4-BE49-F238E27FC236}">
                <a16:creationId xmlns:a16="http://schemas.microsoft.com/office/drawing/2014/main" id="{E6B2EB74-5D16-6151-FE38-A58F3F66356D}"/>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12</a:t>
            </a:fld>
            <a:endParaRPr lang="en-US" dirty="0">
              <a:solidFill>
                <a:srgbClr val="000000"/>
              </a:solidFill>
            </a:endParaRPr>
          </a:p>
        </p:txBody>
      </p:sp>
    </p:spTree>
    <p:extLst>
      <p:ext uri="{BB962C8B-B14F-4D97-AF65-F5344CB8AC3E}">
        <p14:creationId xmlns:p14="http://schemas.microsoft.com/office/powerpoint/2010/main" val="2793306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2026 UPDATE</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D08A8E91-D63E-1E50-D9E6-1081D5785DF0}"/>
              </a:ext>
            </a:extLst>
          </p:cNvPr>
          <p:cNvSpPr txBox="1"/>
          <p:nvPr/>
        </p:nvSpPr>
        <p:spPr>
          <a:xfrm>
            <a:off x="422552" y="1384906"/>
            <a:ext cx="8389434" cy="5016758"/>
          </a:xfrm>
          <a:prstGeom prst="rect">
            <a:avLst/>
          </a:prstGeom>
          <a:noFill/>
          <a:ln>
            <a:noFill/>
          </a:ln>
        </p:spPr>
        <p:txBody>
          <a:bodyPr wrap="square" tIns="0" rtlCol="0">
            <a:spAutoFit/>
          </a:bodyPr>
          <a:lstStyle/>
          <a:p>
            <a:pPr>
              <a:spcAft>
                <a:spcPts val="600"/>
              </a:spcAft>
            </a:pPr>
            <a:r>
              <a:rPr lang="en-US" sz="2000" b="1" dirty="0">
                <a:cs typeface="Arial" panose="020B0604020202020204" pitchFamily="34" charset="0"/>
              </a:rPr>
              <a:t>Legislative Session</a:t>
            </a:r>
          </a:p>
          <a:p>
            <a:pPr marL="285750" indent="-285750">
              <a:spcAft>
                <a:spcPts val="600"/>
              </a:spcAft>
              <a:buFont typeface="Arial" panose="020B0604020202020204" pitchFamily="34" charset="0"/>
              <a:buChar char="•"/>
            </a:pPr>
            <a:r>
              <a:rPr lang="en-US" sz="2000" dirty="0">
                <a:cs typeface="Arial" panose="020B0604020202020204" pitchFamily="34" charset="0"/>
              </a:rPr>
              <a:t>The 2027 legislative session will begin January 12, 2027. It must conclude by May 17, 2027.</a:t>
            </a:r>
          </a:p>
          <a:p>
            <a:pPr>
              <a:spcAft>
                <a:spcPts val="600"/>
              </a:spcAft>
            </a:pPr>
            <a:endParaRPr lang="en-US" sz="2000" dirty="0">
              <a:cs typeface="Arial" panose="020B0604020202020204" pitchFamily="34" charset="0"/>
            </a:endParaRPr>
          </a:p>
          <a:p>
            <a:pPr>
              <a:spcAft>
                <a:spcPts val="600"/>
              </a:spcAft>
            </a:pPr>
            <a:r>
              <a:rPr lang="en-US" sz="2000" b="1" dirty="0">
                <a:cs typeface="Arial" panose="020B0604020202020204" pitchFamily="34" charset="0"/>
              </a:rPr>
              <a:t>2027 Board of Trustees Election</a:t>
            </a:r>
          </a:p>
          <a:p>
            <a:pPr marL="285750" indent="-285750">
              <a:spcAft>
                <a:spcPts val="600"/>
              </a:spcAft>
              <a:buFont typeface="Arial" panose="020B0604020202020204" pitchFamily="34" charset="0"/>
              <a:buChar char="•"/>
            </a:pPr>
            <a:r>
              <a:rPr lang="en-US" sz="2000" dirty="0">
                <a:cs typeface="Arial" panose="020B0604020202020204" pitchFamily="34" charset="0"/>
              </a:rPr>
              <a:t>The TRA trustee election process is underway to fill two active member seats on the board.</a:t>
            </a:r>
          </a:p>
          <a:p>
            <a:pPr marL="285750" indent="-285750">
              <a:spcAft>
                <a:spcPts val="600"/>
              </a:spcAft>
              <a:buFont typeface="Arial" panose="020B0604020202020204" pitchFamily="34" charset="0"/>
              <a:buChar char="•"/>
            </a:pPr>
            <a:r>
              <a:rPr lang="en-US" sz="2000" dirty="0">
                <a:cs typeface="Arial" panose="020B0604020202020204" pitchFamily="34" charset="0"/>
              </a:rPr>
              <a:t>Key milestones:</a:t>
            </a:r>
          </a:p>
          <a:p>
            <a:pPr marL="800100" lvl="1" indent="-342900">
              <a:spcAft>
                <a:spcPts val="600"/>
              </a:spcAft>
              <a:buFont typeface="Arial" panose="020B0604020202020204" pitchFamily="34" charset="0"/>
              <a:buChar char="-"/>
            </a:pPr>
            <a:r>
              <a:rPr lang="en-US" dirty="0">
                <a:cs typeface="Arial" panose="020B0604020202020204" pitchFamily="34" charset="0"/>
              </a:rPr>
              <a:t>October 2026 – Candidacy applications available on </a:t>
            </a:r>
            <a:r>
              <a:rPr lang="en-US" b="1" dirty="0">
                <a:cs typeface="Arial" panose="020B0604020202020204" pitchFamily="34" charset="0"/>
              </a:rPr>
              <a:t>minnesotatra.org</a:t>
            </a:r>
            <a:endParaRPr lang="en-US" dirty="0">
              <a:cs typeface="Arial" panose="020B0604020202020204" pitchFamily="34" charset="0"/>
            </a:endParaRPr>
          </a:p>
          <a:p>
            <a:pPr marL="800100" lvl="1" indent="-342900">
              <a:spcAft>
                <a:spcPts val="600"/>
              </a:spcAft>
              <a:buFont typeface="Arial" panose="020B0604020202020204" pitchFamily="34" charset="0"/>
              <a:buChar char="-"/>
            </a:pPr>
            <a:r>
              <a:rPr lang="en-US" dirty="0">
                <a:cs typeface="Arial" panose="020B0604020202020204" pitchFamily="34" charset="0"/>
              </a:rPr>
              <a:t>December 11, 2026 – Candidacy filing deadline</a:t>
            </a:r>
          </a:p>
          <a:p>
            <a:pPr marL="800100" lvl="1" indent="-342900">
              <a:spcAft>
                <a:spcPts val="600"/>
              </a:spcAft>
              <a:buFont typeface="Arial" panose="020B0604020202020204" pitchFamily="34" charset="0"/>
              <a:buChar char="-"/>
            </a:pPr>
            <a:r>
              <a:rPr lang="en-US" dirty="0">
                <a:cs typeface="Arial" panose="020B0604020202020204" pitchFamily="34" charset="0"/>
              </a:rPr>
              <a:t>January 2027 – Candidates announced</a:t>
            </a:r>
          </a:p>
          <a:p>
            <a:pPr marL="800100" lvl="1" indent="-342900">
              <a:spcAft>
                <a:spcPts val="600"/>
              </a:spcAft>
              <a:buFont typeface="Arial" panose="020B0604020202020204" pitchFamily="34" charset="0"/>
              <a:buChar char="-"/>
            </a:pPr>
            <a:r>
              <a:rPr lang="en-US" dirty="0">
                <a:cs typeface="Arial" panose="020B0604020202020204" pitchFamily="34" charset="0"/>
              </a:rPr>
              <a:t>Early Spring 2027 – Voting </a:t>
            </a:r>
            <a:r>
              <a:rPr lang="en-US" i="1" dirty="0">
                <a:cs typeface="Arial" panose="020B0604020202020204" pitchFamily="34" charset="0"/>
              </a:rPr>
              <a:t>(active members only)</a:t>
            </a:r>
          </a:p>
          <a:p>
            <a:pPr marL="800100" lvl="1" indent="-342900">
              <a:spcAft>
                <a:spcPts val="600"/>
              </a:spcAft>
              <a:buFont typeface="Arial" panose="020B0604020202020204" pitchFamily="34" charset="0"/>
              <a:buChar char="-"/>
            </a:pPr>
            <a:r>
              <a:rPr lang="en-US" dirty="0">
                <a:cs typeface="Arial" panose="020B0604020202020204" pitchFamily="34" charset="0"/>
              </a:rPr>
              <a:t>Late Spring 2027 – Election results announced</a:t>
            </a:r>
          </a:p>
          <a:p>
            <a:pPr marL="800100" lvl="1" indent="-342900">
              <a:spcAft>
                <a:spcPts val="600"/>
              </a:spcAft>
              <a:buFont typeface="Arial" panose="020B0604020202020204" pitchFamily="34" charset="0"/>
              <a:buChar char="-"/>
            </a:pPr>
            <a:r>
              <a:rPr lang="en-US" dirty="0">
                <a:cs typeface="Arial" panose="020B0604020202020204" pitchFamily="34" charset="0"/>
              </a:rPr>
              <a:t>July 1, 2027 – </a:t>
            </a:r>
            <a:r>
              <a:rPr lang="en-US">
                <a:cs typeface="Arial" panose="020B0604020202020204" pitchFamily="34" charset="0"/>
              </a:rPr>
              <a:t>Elected trustees</a:t>
            </a:r>
            <a:r>
              <a:rPr lang="en-US" dirty="0">
                <a:cs typeface="Arial" panose="020B0604020202020204" pitchFamily="34" charset="0"/>
              </a:rPr>
              <a:t>’ terms begin</a:t>
            </a:r>
          </a:p>
        </p:txBody>
      </p:sp>
      <p:sp>
        <p:nvSpPr>
          <p:cNvPr id="6" name="Slide Number Placeholder 3">
            <a:extLst>
              <a:ext uri="{FF2B5EF4-FFF2-40B4-BE49-F238E27FC236}">
                <a16:creationId xmlns:a16="http://schemas.microsoft.com/office/drawing/2014/main" id="{B5D38581-808D-D064-A03D-43345A9A2884}"/>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13</a:t>
            </a:fld>
            <a:endParaRPr lang="en-US" dirty="0">
              <a:solidFill>
                <a:srgbClr val="000000"/>
              </a:solidFill>
            </a:endParaRPr>
          </a:p>
        </p:txBody>
      </p:sp>
    </p:spTree>
    <p:extLst>
      <p:ext uri="{BB962C8B-B14F-4D97-AF65-F5344CB8AC3E}">
        <p14:creationId xmlns:p14="http://schemas.microsoft.com/office/powerpoint/2010/main" val="990736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8E6950-1F60-5283-8478-28CC74F82CAC}"/>
              </a:ext>
              <a:ext uri="{C183D7F6-B498-43B3-948B-1728B52AA6E4}">
                <adec:decorative xmlns:adec="http://schemas.microsoft.com/office/drawing/2017/decorative" val="1"/>
              </a:ext>
            </a:extLst>
          </p:cNvPr>
          <p:cNvSpPr/>
          <p:nvPr/>
        </p:nvSpPr>
        <p:spPr>
          <a:xfrm>
            <a:off x="6716486" y="5769429"/>
            <a:ext cx="2128157"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8097294"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all" spc="160" normalizeH="0" baseline="0" noProof="0" dirty="0">
                <a:ln>
                  <a:noFill/>
                </a:ln>
                <a:solidFill>
                  <a:srgbClr val="FFFFFF"/>
                </a:solidFill>
                <a:effectLst/>
                <a:uLnTx/>
                <a:uFillTx/>
                <a:latin typeface="Arial" panose="020B0604020202020204"/>
                <a:ea typeface="+mj-ea"/>
                <a:cs typeface="+mj-cs"/>
              </a:rPr>
              <a:t>Strategic Planning</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D08A8E91-D63E-1E50-D9E6-1081D5785DF0}"/>
              </a:ext>
            </a:extLst>
          </p:cNvPr>
          <p:cNvSpPr txBox="1"/>
          <p:nvPr/>
        </p:nvSpPr>
        <p:spPr>
          <a:xfrm>
            <a:off x="422552" y="1384906"/>
            <a:ext cx="8158843" cy="3200876"/>
          </a:xfrm>
          <a:prstGeom prst="rect">
            <a:avLst/>
          </a:prstGeom>
          <a:noFill/>
          <a:ln>
            <a:noFill/>
          </a:ln>
        </p:spPr>
        <p:txBody>
          <a:bodyPr wrap="square" tIns="0" rtlCol="0">
            <a:spAutoFit/>
          </a:bodyPr>
          <a:lstStyle/>
          <a:p>
            <a:pPr marL="285750" indent="-285750">
              <a:spcAft>
                <a:spcPts val="600"/>
              </a:spcAft>
              <a:buFont typeface="Arial" panose="020B0604020202020204" pitchFamily="34" charset="0"/>
              <a:buChar char="•"/>
            </a:pPr>
            <a:r>
              <a:rPr lang="en-US" sz="2000" dirty="0">
                <a:cs typeface="Arial" panose="020B0604020202020204" pitchFamily="34" charset="0"/>
              </a:rPr>
              <a:t>The TRA Board of Trustees engaged Mosaic Governance Advisors for its strategic planning project this year.</a:t>
            </a:r>
          </a:p>
          <a:p>
            <a:pPr marL="285750" indent="-285750">
              <a:spcAft>
                <a:spcPts val="600"/>
              </a:spcAft>
              <a:buFont typeface="Arial" panose="020B0604020202020204" pitchFamily="34" charset="0"/>
              <a:buChar char="•"/>
            </a:pPr>
            <a:r>
              <a:rPr lang="en-US" sz="2000" dirty="0">
                <a:cs typeface="Arial" panose="020B0604020202020204" pitchFamily="34" charset="0"/>
              </a:rPr>
              <a:t>Initially, Mosaic will focus on stakeholder engagement and research.</a:t>
            </a:r>
          </a:p>
          <a:p>
            <a:pPr marL="800100" lvl="1" indent="-342900">
              <a:spcAft>
                <a:spcPts val="600"/>
              </a:spcAft>
              <a:buFont typeface="Arial" panose="020B0604020202020204" pitchFamily="34" charset="0"/>
              <a:buChar char="-"/>
            </a:pPr>
            <a:r>
              <a:rPr lang="en-US" sz="2000" dirty="0">
                <a:cs typeface="Arial" panose="020B0604020202020204" pitchFamily="34" charset="0"/>
              </a:rPr>
              <a:t>This involves stakeholder surveys open during October.</a:t>
            </a:r>
          </a:p>
          <a:p>
            <a:pPr marL="800100" lvl="1" indent="-342900">
              <a:spcAft>
                <a:spcPts val="600"/>
              </a:spcAft>
              <a:buFont typeface="Arial" panose="020B0604020202020204" pitchFamily="34" charset="0"/>
              <a:buChar char="-"/>
            </a:pPr>
            <a:r>
              <a:rPr lang="en-US" sz="2000" dirty="0">
                <a:cs typeface="Arial" panose="020B0604020202020204" pitchFamily="34" charset="0"/>
              </a:rPr>
              <a:t>Mosaic invites TRA members, retirees, and beneficiaries to share their feedback. </a:t>
            </a:r>
          </a:p>
          <a:p>
            <a:pPr marL="800100" lvl="1" indent="-342900">
              <a:spcAft>
                <a:spcPts val="600"/>
              </a:spcAft>
              <a:buFont typeface="Arial" panose="020B0604020202020204" pitchFamily="34" charset="0"/>
              <a:buChar char="-"/>
            </a:pPr>
            <a:r>
              <a:rPr lang="en-US" sz="2000" dirty="0">
                <a:cs typeface="Arial" panose="020B0604020202020204" pitchFamily="34" charset="0"/>
              </a:rPr>
              <a:t>TRA is promoting survey participation through its communications. </a:t>
            </a:r>
            <a:r>
              <a:rPr lang="en-US" sz="2000" b="1" dirty="0">
                <a:cs typeface="Arial" panose="020B0604020202020204" pitchFamily="34" charset="0"/>
              </a:rPr>
              <a:t>Please share and participate!</a:t>
            </a:r>
          </a:p>
          <a:p>
            <a:pPr marL="800100" lvl="1" indent="-342900">
              <a:spcAft>
                <a:spcPts val="600"/>
              </a:spcAft>
              <a:buFont typeface="Arial" panose="020B0604020202020204" pitchFamily="34" charset="0"/>
              <a:buChar char="-"/>
            </a:pPr>
            <a:endParaRPr lang="en-US" sz="2000" dirty="0">
              <a:cs typeface="Arial" panose="020B0604020202020204" pitchFamily="34" charset="0"/>
            </a:endParaRPr>
          </a:p>
        </p:txBody>
      </p:sp>
      <p:sp>
        <p:nvSpPr>
          <p:cNvPr id="6" name="Rectangle 5">
            <a:extLst>
              <a:ext uri="{FF2B5EF4-FFF2-40B4-BE49-F238E27FC236}">
                <a16:creationId xmlns:a16="http://schemas.microsoft.com/office/drawing/2014/main" id="{C4BA0516-1AE8-F43D-80FD-4D63FF34129B}"/>
              </a:ext>
              <a:ext uri="{C183D7F6-B498-43B3-948B-1728B52AA6E4}">
                <adec:decorative xmlns:adec="http://schemas.microsoft.com/office/drawing/2017/decorative" val="1"/>
              </a:ext>
            </a:extLst>
          </p:cNvPr>
          <p:cNvSpPr/>
          <p:nvPr/>
        </p:nvSpPr>
        <p:spPr>
          <a:xfrm>
            <a:off x="554924" y="4430888"/>
            <a:ext cx="8158843" cy="1818409"/>
          </a:xfrm>
          <a:prstGeom prst="rect">
            <a:avLst/>
          </a:prstGeom>
          <a:solidFill>
            <a:srgbClr val="E7E4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515520BC-C99E-BF6E-C718-357F5188EC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0234" y="4660441"/>
            <a:ext cx="1147702" cy="1345489"/>
          </a:xfrm>
          <a:prstGeom prst="rect">
            <a:avLst/>
          </a:prstGeom>
        </p:spPr>
      </p:pic>
      <p:sp>
        <p:nvSpPr>
          <p:cNvPr id="8" name="TextBox 7">
            <a:extLst>
              <a:ext uri="{FF2B5EF4-FFF2-40B4-BE49-F238E27FC236}">
                <a16:creationId xmlns:a16="http://schemas.microsoft.com/office/drawing/2014/main" id="{C1F2461E-99BC-B6D7-5B6A-5948B2CB5D6C}"/>
              </a:ext>
            </a:extLst>
          </p:cNvPr>
          <p:cNvSpPr txBox="1"/>
          <p:nvPr/>
        </p:nvSpPr>
        <p:spPr>
          <a:xfrm>
            <a:off x="492578" y="4539691"/>
            <a:ext cx="5715000" cy="1631216"/>
          </a:xfrm>
          <a:prstGeom prst="rect">
            <a:avLst/>
          </a:prstGeom>
          <a:noFill/>
        </p:spPr>
        <p:txBody>
          <a:bodyPr wrap="square" rtlCol="0">
            <a:spAutoFit/>
          </a:bodyPr>
          <a:lstStyle/>
          <a:p>
            <a:pPr algn="ctr"/>
            <a:r>
              <a:rPr lang="en-US" sz="2800" dirty="0"/>
              <a:t>Visit </a:t>
            </a:r>
            <a:r>
              <a:rPr lang="en-US" sz="2800" b="1" dirty="0"/>
              <a:t>minnesotatra.org </a:t>
            </a:r>
            <a:r>
              <a:rPr lang="en-US" sz="2800" dirty="0"/>
              <a:t>this </a:t>
            </a:r>
          </a:p>
          <a:p>
            <a:pPr algn="ctr"/>
            <a:r>
              <a:rPr lang="en-US" sz="2800" dirty="0"/>
              <a:t>October to take the </a:t>
            </a:r>
          </a:p>
          <a:p>
            <a:pPr algn="ctr"/>
            <a:r>
              <a:rPr lang="en-US" sz="4400" b="1" spc="481" dirty="0">
                <a:solidFill>
                  <a:schemeClr val="accent2"/>
                </a:solidFill>
              </a:rPr>
              <a:t>SURVEY</a:t>
            </a:r>
          </a:p>
        </p:txBody>
      </p:sp>
      <p:sp>
        <p:nvSpPr>
          <p:cNvPr id="9" name="Slide Number Placeholder 3">
            <a:extLst>
              <a:ext uri="{FF2B5EF4-FFF2-40B4-BE49-F238E27FC236}">
                <a16:creationId xmlns:a16="http://schemas.microsoft.com/office/drawing/2014/main" id="{3C927024-3506-ECBD-0F1D-7E8E691E4770}"/>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14</a:t>
            </a:fld>
            <a:endParaRPr lang="en-US" dirty="0">
              <a:solidFill>
                <a:srgbClr val="000000"/>
              </a:solidFill>
            </a:endParaRPr>
          </a:p>
        </p:txBody>
      </p:sp>
    </p:spTree>
    <p:extLst>
      <p:ext uri="{BB962C8B-B14F-4D97-AF65-F5344CB8AC3E}">
        <p14:creationId xmlns:p14="http://schemas.microsoft.com/office/powerpoint/2010/main" val="2654117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92A0FC-B9BF-7322-A89C-AC7FE805E7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2507" y="1883226"/>
            <a:ext cx="8621494" cy="3113317"/>
          </a:xfrm>
          <a:prstGeom prst="rect">
            <a:avLst/>
          </a:prstGeom>
        </p:spPr>
      </p:pic>
      <p:sp>
        <p:nvSpPr>
          <p:cNvPr id="2" name="Rectangle 1">
            <a:extLst>
              <a:ext uri="{FF2B5EF4-FFF2-40B4-BE49-F238E27FC236}">
                <a16:creationId xmlns:a16="http://schemas.microsoft.com/office/drawing/2014/main" id="{DE734D68-79B1-40F1-5724-2D97B2C43EE1}"/>
              </a:ext>
              <a:ext uri="{C183D7F6-B498-43B3-948B-1728B52AA6E4}">
                <adec:decorative xmlns:adec="http://schemas.microsoft.com/office/drawing/2017/decorative" val="1"/>
              </a:ext>
            </a:extLst>
          </p:cNvPr>
          <p:cNvSpPr/>
          <p:nvPr/>
        </p:nvSpPr>
        <p:spPr>
          <a:xfrm>
            <a:off x="0" y="0"/>
            <a:ext cx="9144000" cy="96096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7">
            <a:extLst>
              <a:ext uri="{FF2B5EF4-FFF2-40B4-BE49-F238E27FC236}">
                <a16:creationId xmlns:a16="http://schemas.microsoft.com/office/drawing/2014/main" id="{FAAF60FC-526D-979E-80A0-ACB5512AA8CF}"/>
              </a:ext>
            </a:extLst>
          </p:cNvPr>
          <p:cNvSpPr txBox="1">
            <a:spLocks noGrp="1"/>
          </p:cNvSpPr>
          <p:nvPr>
            <p:ph type="title" idx="4294967295"/>
          </p:nvPr>
        </p:nvSpPr>
        <p:spPr>
          <a:xfrm>
            <a:off x="404449" y="325233"/>
            <a:ext cx="4557018" cy="350865"/>
          </a:xfrm>
          <a:prstGeom prst="rect">
            <a:avLst/>
          </a:prstGeom>
          <a:noFill/>
          <a:ln>
            <a:noFill/>
            <a:prstDash/>
          </a:ln>
          <a:effectLst/>
        </p:spPr>
        <p:txBody>
          <a:bodyPr rot="0" spcFirstLastPara="0" vertOverflow="overflow" horzOverflow="overflow" vert="horz" wrap="square" lIns="91440" tIns="0" rIns="91440" bIns="45720" numCol="1" spcCol="0" rtlCol="0" fromWordArt="0" anchor="ctr"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9286"/>
              </a:lnSpc>
              <a:spcBef>
                <a:spcPts val="0"/>
              </a:spcBef>
              <a:spcAft>
                <a:spcPts val="0"/>
              </a:spcAft>
              <a:buClrTx/>
              <a:buSzTx/>
              <a:buFontTx/>
              <a:buNone/>
              <a:tabLst/>
              <a:defRPr/>
            </a:pPr>
            <a:r>
              <a:rPr kumimoji="0" lang="en-US" sz="2000" b="0" i="0" u="none" strike="noStrike" kern="1200" cap="none" spc="160" normalizeH="0" baseline="0" noProof="0" dirty="0">
                <a:ln>
                  <a:noFill/>
                </a:ln>
                <a:solidFill>
                  <a:srgbClr val="FFFFFF"/>
                </a:solidFill>
                <a:effectLst/>
                <a:uLnTx/>
                <a:uFillTx/>
                <a:latin typeface="Arial" panose="020B0604020202020204"/>
                <a:ea typeface="+mj-ea"/>
                <a:cs typeface="+mj-cs"/>
              </a:rPr>
              <a:t>THANK YOU</a:t>
            </a:r>
          </a:p>
        </p:txBody>
      </p:sp>
      <p:cxnSp>
        <p:nvCxnSpPr>
          <p:cNvPr id="4" name="Straight Connector 3">
            <a:extLst>
              <a:ext uri="{FF2B5EF4-FFF2-40B4-BE49-F238E27FC236}">
                <a16:creationId xmlns:a16="http://schemas.microsoft.com/office/drawing/2014/main" id="{9D04B92A-AADA-0592-FB1B-BDB6C0D0C33E}"/>
              </a:ext>
              <a:ext uri="{C183D7F6-B498-43B3-948B-1728B52AA6E4}">
                <adec:decorative xmlns:adec="http://schemas.microsoft.com/office/drawing/2017/decorative" val="1"/>
              </a:ext>
            </a:extLst>
          </p:cNvPr>
          <p:cNvCxnSpPr>
            <a:cxnSpLocks/>
          </p:cNvCxnSpPr>
          <p:nvPr/>
        </p:nvCxnSpPr>
        <p:spPr>
          <a:xfrm>
            <a:off x="337833" y="332292"/>
            <a:ext cx="0" cy="319815"/>
          </a:xfrm>
          <a:prstGeom prst="line">
            <a:avLst/>
          </a:prstGeom>
          <a:ln w="38100">
            <a:solidFill>
              <a:schemeClr val="accent1"/>
            </a:solidFill>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1793C181-4A34-B06D-9045-74AABA010F48}"/>
              </a:ext>
            </a:extLst>
          </p:cNvPr>
          <p:cNvSpPr/>
          <p:nvPr/>
        </p:nvSpPr>
        <p:spPr>
          <a:xfrm>
            <a:off x="810985" y="2144487"/>
            <a:ext cx="5328558" cy="25962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r>
              <a:rPr lang="en-US" sz="6400" dirty="0">
                <a:solidFill>
                  <a:schemeClr val="tx1"/>
                </a:solidFill>
                <a:ea typeface="Cambria" panose="02040503050406030204" pitchFamily="18" charset="0"/>
              </a:rPr>
              <a:t>Questions?</a:t>
            </a:r>
          </a:p>
        </p:txBody>
      </p:sp>
      <p:sp>
        <p:nvSpPr>
          <p:cNvPr id="6" name="Slide Number Placeholder 3">
            <a:extLst>
              <a:ext uri="{FF2B5EF4-FFF2-40B4-BE49-F238E27FC236}">
                <a16:creationId xmlns:a16="http://schemas.microsoft.com/office/drawing/2014/main" id="{058FAA0B-4918-761D-73EF-B7B785B23FFE}"/>
              </a:ext>
            </a:extLst>
          </p:cNvPr>
          <p:cNvSpPr>
            <a:spLocks noGrp="1"/>
          </p:cNvSpPr>
          <p:nvPr>
            <p:ph type="sldNum" sz="quarter" idx="12"/>
          </p:nvPr>
        </p:nvSpPr>
        <p:spPr>
          <a:xfrm>
            <a:off x="4393653" y="6356353"/>
            <a:ext cx="356695" cy="365125"/>
          </a:xfrm>
        </p:spPr>
        <p:txBody>
          <a:bodyPr/>
          <a:lstStyle/>
          <a:p>
            <a:fld id="{EEC93984-78DB-A545-8BB0-02E9AEA47A08}" type="slidenum">
              <a:rPr lang="en-US" smtClean="0">
                <a:solidFill>
                  <a:srgbClr val="000000"/>
                </a:solidFill>
              </a:rPr>
              <a:pPr/>
              <a:t>15</a:t>
            </a:fld>
            <a:endParaRPr lang="en-US" dirty="0">
              <a:solidFill>
                <a:srgbClr val="000000"/>
              </a:solidFill>
            </a:endParaRPr>
          </a:p>
        </p:txBody>
      </p:sp>
    </p:spTree>
    <p:extLst>
      <p:ext uri="{BB962C8B-B14F-4D97-AF65-F5344CB8AC3E}">
        <p14:creationId xmlns:p14="http://schemas.microsoft.com/office/powerpoint/2010/main" val="2109725580"/>
      </p:ext>
    </p:extLst>
  </p:cSld>
  <p:clrMapOvr>
    <a:masterClrMapping/>
  </p:clrMapOvr>
</p:sld>
</file>

<file path=ppt/theme/theme1.xml><?xml version="1.0" encoding="utf-8"?>
<a:theme xmlns:a="http://schemas.openxmlformats.org/drawingml/2006/main" name="1_Office Theme">
  <a:themeElements>
    <a:clrScheme name="Custom 1">
      <a:dk1>
        <a:srgbClr val="00093B"/>
      </a:dk1>
      <a:lt1>
        <a:srgbClr val="FFFFFF"/>
      </a:lt1>
      <a:dk2>
        <a:srgbClr val="00093B"/>
      </a:dk2>
      <a:lt2>
        <a:srgbClr val="D6D2C4"/>
      </a:lt2>
      <a:accent1>
        <a:srgbClr val="3F7DC8"/>
      </a:accent1>
      <a:accent2>
        <a:srgbClr val="991D66"/>
      </a:accent2>
      <a:accent3>
        <a:srgbClr val="71BE01"/>
      </a:accent3>
      <a:accent4>
        <a:srgbClr val="FDB71B"/>
      </a:accent4>
      <a:accent5>
        <a:srgbClr val="55842A"/>
      </a:accent5>
      <a:accent6>
        <a:srgbClr val="003492"/>
      </a:accent6>
      <a:hlink>
        <a:srgbClr val="3F7DC8"/>
      </a:hlink>
      <a:folHlink>
        <a:srgbClr val="00349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3A9BCC0C-150C-485B-AA7F-4A984E8B7502}" vid="{7F789723-3CEE-4A0F-9646-BF22EF634A2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RA Colors">
    <a:dk1>
      <a:srgbClr val="FFFFFF"/>
    </a:dk1>
    <a:lt1>
      <a:srgbClr val="000000"/>
    </a:lt1>
    <a:dk2>
      <a:srgbClr val="FFFFFF"/>
    </a:dk2>
    <a:lt2>
      <a:srgbClr val="7C878E"/>
    </a:lt2>
    <a:accent1>
      <a:srgbClr val="407EC9"/>
    </a:accent1>
    <a:accent2>
      <a:srgbClr val="D6D2C4"/>
    </a:accent2>
    <a:accent3>
      <a:srgbClr val="84BD00"/>
    </a:accent3>
    <a:accent4>
      <a:srgbClr val="003594"/>
    </a:accent4>
    <a:accent5>
      <a:srgbClr val="14D8EB"/>
    </a:accent5>
    <a:accent6>
      <a:srgbClr val="FFB81C"/>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OriginalCreatedBy xmlns="f5541181-bea0-4c98-9918-780a48df49ca" xsi:nil="true"/>
    <l12530eff64e4784a4576b38e0ce0034 xmlns="351cdf54-0af8-4149-b486-06d1c31d97ff">
      <Terms xmlns="http://schemas.microsoft.com/office/infopath/2007/PartnerControls">
        <TermInfo xmlns="http://schemas.microsoft.com/office/infopath/2007/PartnerControls">
          <TermName xmlns="http://schemas.microsoft.com/office/infopath/2007/PartnerControls">Retirees</TermName>
          <TermId xmlns="http://schemas.microsoft.com/office/infopath/2007/PartnerControls">2563dee7-e3f7-4e6e-9cfc-4e5861a2d0e2</TermId>
        </TermInfo>
      </Terms>
    </l12530eff64e4784a4576b38e0ce0034>
    <Year xmlns="351cdf54-0af8-4149-b486-06d1c31d97ff">2025</Year>
    <_dlc_DocId xmlns="351cdf54-0af8-4149-b486-06d1c31d97ff">ZNEP35F4WAD4-968629338-1812</_dlc_DocId>
    <OriginalModifiedBy xmlns="f5541181-bea0-4c98-9918-780a48df49ca" xsi:nil="true"/>
    <TaxCatchAll xmlns="351cdf54-0af8-4149-b486-06d1c31d97ff">
      <Value>1158</Value>
      <Value>3</Value>
    </TaxCatchAll>
    <_dlc_DocIdUrl xmlns="351cdf54-0af8-4149-b486-06d1c31d97ff">
      <Url>https://traportal/departments/externalcommunications/_layouts/15/DocIdRedir.aspx?ID=ZNEP35F4WAD4-968629338-1812</Url>
      <Description>ZNEP35F4WAD4-968629338-1812</Description>
    </_dlc_DocIdUrl>
    <fdf651483e5148f8adc2558ff77e0425 xmlns="351cdf54-0af8-4149-b486-06d1c31d97ff">
      <Terms xmlns="http://schemas.microsoft.com/office/infopath/2007/PartnerControls">
        <TermInfo xmlns="http://schemas.microsoft.com/office/infopath/2007/PartnerControls">
          <TermName xmlns="http://schemas.microsoft.com/office/infopath/2007/PartnerControls">Executive</TermName>
          <TermId xmlns="http://schemas.microsoft.com/office/infopath/2007/PartnerControls">8340b542-0ec5-4ab4-b4c9-3107b1d0ac12</TermId>
        </TermInfo>
      </Terms>
    </fdf651483e5148f8adc2558ff77e0425>
    <SharedWithUsers xmlns="351cdf54-0af8-4149-b486-06d1c31d97ff">
      <UserInfo>
        <DisplayName>Kimberly Heil</DisplayName>
        <AccountId>438</AccountId>
        <AccountType/>
      </UserInfo>
      <UserInfo>
        <DisplayName>Nhi Baltazar</DisplayName>
        <AccountId>482</AccountId>
        <AccountType/>
      </UserInfo>
    </SharedWithUser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B265686043DB848B667872648097D57" ma:contentTypeVersion="11" ma:contentTypeDescription="Create a new document." ma:contentTypeScope="" ma:versionID="d98668c8271587d8daa8ff68eab0c27a">
  <xsd:schema xmlns:xsd="http://www.w3.org/2001/XMLSchema" xmlns:xs="http://www.w3.org/2001/XMLSchema" xmlns:p="http://schemas.microsoft.com/office/2006/metadata/properties" xmlns:ns2="351cdf54-0af8-4149-b486-06d1c31d97ff" xmlns:ns4="f5541181-bea0-4c98-9918-780a48df49ca" targetNamespace="http://schemas.microsoft.com/office/2006/metadata/properties" ma:root="true" ma:fieldsID="df12eba1683d3e86e38bf4c7a17aaae0" ns2:_="" ns4:_="">
    <xsd:import namespace="351cdf54-0af8-4149-b486-06d1c31d97ff"/>
    <xsd:import namespace="f5541181-bea0-4c98-9918-780a48df49ca"/>
    <xsd:element name="properties">
      <xsd:complexType>
        <xsd:sequence>
          <xsd:element name="documentManagement">
            <xsd:complexType>
              <xsd:all>
                <xsd:element ref="ns2:Year" minOccurs="0"/>
                <xsd:element ref="ns4:OriginalCreatedBy" minOccurs="0"/>
                <xsd:element ref="ns4:OriginalModifiedBy" minOccurs="0"/>
                <xsd:element ref="ns2:_dlc_DocId" minOccurs="0"/>
                <xsd:element ref="ns2:_dlc_DocIdUrl" minOccurs="0"/>
                <xsd:element ref="ns2:_dlc_DocIdPersistId" minOccurs="0"/>
                <xsd:element ref="ns2:fdf651483e5148f8adc2558ff77e0425" minOccurs="0"/>
                <xsd:element ref="ns2:TaxCatchAll" minOccurs="0"/>
                <xsd:element ref="ns2:l12530eff64e4784a4576b38e0ce0034" minOccurs="0"/>
                <xsd:element ref="ns2:TaxCatchAllLabel"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1cdf54-0af8-4149-b486-06d1c31d97ff" elementFormDefault="qualified">
    <xsd:import namespace="http://schemas.microsoft.com/office/2006/documentManagement/types"/>
    <xsd:import namespace="http://schemas.microsoft.com/office/infopath/2007/PartnerControls"/>
    <xsd:element name="Year" ma:index="4" nillable="true" ma:displayName="Year" ma:description="Year" ma:internalName="Year" ma:readOnly="false">
      <xsd:simpleType>
        <xsd:restriction base="dms:Text">
          <xsd:maxLength value="255"/>
        </xsd:restriction>
      </xsd:simpleType>
    </xsd:element>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fdf651483e5148f8adc2558ff77e0425" ma:index="13" nillable="true" ma:taxonomy="true" ma:internalName="fdf651483e5148f8adc2558ff77e0425" ma:taxonomyFieldName="TRADivison" ma:displayName="TRA Divison" ma:default="3;#Executive|8340b542-0ec5-4ab4-b4c9-3107b1d0ac12" ma:fieldId="{fdf65148-3e51-48f8-adc2-558ff77e0425}" ma:sspId="7779835c-535e-4e84-9eea-dd3fbef0f369" ma:termSetId="037af889-6743-4d8b-85c7-ae0f0b4d61fc"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e27f425e-04a7-4c67-997e-1b336832083f}" ma:internalName="TaxCatchAll" ma:showField="CatchAllData" ma:web="351cdf54-0af8-4149-b486-06d1c31d97ff">
      <xsd:complexType>
        <xsd:complexContent>
          <xsd:extension base="dms:MultiChoiceLookup">
            <xsd:sequence>
              <xsd:element name="Value" type="dms:Lookup" maxOccurs="unbounded" minOccurs="0" nillable="true"/>
            </xsd:sequence>
          </xsd:extension>
        </xsd:complexContent>
      </xsd:complexType>
    </xsd:element>
    <xsd:element name="l12530eff64e4784a4576b38e0ce0034" ma:index="15" nillable="true" ma:taxonomy="true" ma:internalName="l12530eff64e4784a4576b38e0ce0034" ma:taxonomyFieldName="TRAMetadata1" ma:displayName="TRA Metadata" ma:readOnly="false" ma:default="" ma:fieldId="{512530ef-f64e-4784-a457-6b38e0ce0034}" ma:sspId="7779835c-535e-4e84-9eea-dd3fbef0f369" ma:termSetId="65da018b-f440-4f18-a5a9-10ac527afcb5" ma:anchorId="7ed69112-dab7-487b-a146-b1908abf5a33" ma:open="false" ma:isKeyword="false">
      <xsd:complexType>
        <xsd:sequence>
          <xsd:element ref="pc:Terms" minOccurs="0" maxOccurs="1"/>
        </xsd:sequence>
      </xsd:complexType>
    </xsd:element>
    <xsd:element name="TaxCatchAllLabel" ma:index="16" nillable="true" ma:displayName="Taxonomy Catch All Column1" ma:hidden="true" ma:list="{e27f425e-04a7-4c67-997e-1b336832083f}" ma:internalName="TaxCatchAllLabel" ma:readOnly="true" ma:showField="CatchAllDataLabel" ma:web="351cdf54-0af8-4149-b486-06d1c31d97f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5541181-bea0-4c98-9918-780a48df49ca" elementFormDefault="qualified">
    <xsd:import namespace="http://schemas.microsoft.com/office/2006/documentManagement/types"/>
    <xsd:import namespace="http://schemas.microsoft.com/office/infopath/2007/PartnerControls"/>
    <xsd:element name="OriginalCreatedBy" ma:index="6" nillable="true" ma:displayName="Original Created By" ma:hidden="true" ma:internalName="OriginalCreatedBy" ma:readOnly="false">
      <xsd:simpleType>
        <xsd:restriction base="dms:Text">
          <xsd:maxLength value="255"/>
        </xsd:restriction>
      </xsd:simpleType>
    </xsd:element>
    <xsd:element name="OriginalModifiedBy" ma:index="7" nillable="true" ma:displayName="Original Modified By" ma:hidden="true" ma:internalName="OriginalModifiedBy"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1" ma:displayName="Title"/>
        <xsd:element ref="dc:subject" minOccurs="0" maxOccurs="1"/>
        <xsd:element ref="dc:description" minOccurs="0" maxOccurs="1"/>
        <xsd:element name="keywords" minOccurs="0" maxOccurs="1" type="xsd:string" ma:index="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20BEA4-6613-43D4-9861-6AB70D4418D9}">
  <ds:schemaRefs>
    <ds:schemaRef ds:uri="http://schemas.microsoft.com/sharepoint/events"/>
  </ds:schemaRefs>
</ds:datastoreItem>
</file>

<file path=customXml/itemProps2.xml><?xml version="1.0" encoding="utf-8"?>
<ds:datastoreItem xmlns:ds="http://schemas.openxmlformats.org/officeDocument/2006/customXml" ds:itemID="{675EE5A1-F0C7-4CD9-A314-00243DB02254}">
  <ds:schemaRefs>
    <ds:schemaRef ds:uri="http://schemas.microsoft.com/sharepoint/v3/contenttype/forms"/>
  </ds:schemaRefs>
</ds:datastoreItem>
</file>

<file path=customXml/itemProps3.xml><?xml version="1.0" encoding="utf-8"?>
<ds:datastoreItem xmlns:ds="http://schemas.openxmlformats.org/officeDocument/2006/customXml" ds:itemID="{0FB8E7C7-D3E6-4B85-9E9C-CFF99C7F11AE}">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f5541181-bea0-4c98-9918-780a48df49ca"/>
    <ds:schemaRef ds:uri="http://purl.org/dc/terms/"/>
    <ds:schemaRef ds:uri="http://www.w3.org/XML/1998/namespace"/>
    <ds:schemaRef ds:uri="http://schemas.microsoft.com/office/infopath/2007/PartnerControls"/>
    <ds:schemaRef ds:uri="351cdf54-0af8-4149-b486-06d1c31d97ff"/>
    <ds:schemaRef ds:uri="http://purl.org/dc/dcmitype/"/>
  </ds:schemaRefs>
</ds:datastoreItem>
</file>

<file path=customXml/itemProps4.xml><?xml version="1.0" encoding="utf-8"?>
<ds:datastoreItem xmlns:ds="http://schemas.openxmlformats.org/officeDocument/2006/customXml" ds:itemID="{FF258937-7731-495B-AAFB-EB9012093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1cdf54-0af8-4149-b486-06d1c31d97ff"/>
    <ds:schemaRef ds:uri="f5541181-bea0-4c98-9918-780a48df49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12010</TotalTime>
  <Words>966</Words>
  <Application>Microsoft Office PowerPoint</Application>
  <PresentationFormat>On-screen Show (4:3)</PresentationFormat>
  <Paragraphs>247</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Cambria</vt:lpstr>
      <vt:lpstr>Helvetica</vt:lpstr>
      <vt:lpstr>Open Sans</vt:lpstr>
      <vt:lpstr>1_Office Theme</vt:lpstr>
      <vt:lpstr>TRA STAKEHOLDER UPDATE</vt:lpstr>
      <vt:lpstr>OUR MISSION</vt:lpstr>
      <vt:lpstr>MEMBERSHIP STATISTICS</vt:lpstr>
      <vt:lpstr>BASIC RETIREMENT FUNDING FORMULA</vt:lpstr>
      <vt:lpstr>PENSION FUNDING</vt:lpstr>
      <vt:lpstr>GENERAL FUNDING APPROACH</vt:lpstr>
      <vt:lpstr>Estimated Actuarial status</vt:lpstr>
      <vt:lpstr>Estimated Actuarial status (CONTINUED)</vt:lpstr>
      <vt:lpstr>Funding Projections and Sensitivity</vt:lpstr>
      <vt:lpstr>Impact of 2023–2025 Legislative Changes</vt:lpstr>
      <vt:lpstr>Impact of 2025 Benefit Change</vt:lpstr>
      <vt:lpstr>Postretirement increase</vt:lpstr>
      <vt:lpstr>2026 UPDATE</vt:lpstr>
      <vt:lpstr>Strategic Planning</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Barth</dc:creator>
  <cp:lastModifiedBy>Mark Hanson</cp:lastModifiedBy>
  <cp:revision>252</cp:revision>
  <cp:lastPrinted>2026-09-22T14:09:58Z</cp:lastPrinted>
  <dcterms:created xsi:type="dcterms:W3CDTF">2024-09-24T17:19:52Z</dcterms:created>
  <dcterms:modified xsi:type="dcterms:W3CDTF">2026-09-29T15:55:14Z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RADivison">
    <vt:lpwstr>3;#Executive|8340b542-0ec5-4ab4-b4c9-3107b1d0ac12</vt:lpwstr>
  </property>
  <property fmtid="{D5CDD505-2E9C-101B-9397-08002B2CF9AE}" pid="3" name="ContentTypeId">
    <vt:lpwstr>0x0101008B265686043DB848B667872648097D57</vt:lpwstr>
  </property>
  <property fmtid="{D5CDD505-2E9C-101B-9397-08002B2CF9AE}" pid="4" name="_dlc_DocIdItemGuid">
    <vt:lpwstr>1b96bdd3-4148-473b-aac9-34ed84b7827e</vt:lpwstr>
  </property>
  <property fmtid="{D5CDD505-2E9C-101B-9397-08002B2CF9AE}" pid="5" name="TRAMetadata1">
    <vt:lpwstr>1158;#Retirees|2563dee7-e3f7-4e6e-9cfc-4e5861a2d0e2</vt:lpwstr>
  </property>
</Properties>
</file>